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9" r:id="rId3"/>
    <p:sldId id="264" r:id="rId4"/>
    <p:sldId id="265" r:id="rId5"/>
    <p:sldId id="266" r:id="rId6"/>
    <p:sldId id="267" r:id="rId7"/>
    <p:sldId id="268" r:id="rId8"/>
    <p:sldId id="275" r:id="rId9"/>
    <p:sldId id="272" r:id="rId10"/>
    <p:sldId id="273" r:id="rId11"/>
    <p:sldId id="274" r:id="rId12"/>
    <p:sldId id="276" r:id="rId13"/>
    <p:sldId id="277"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76" autoAdjust="0"/>
    <p:restoredTop sz="94660"/>
  </p:normalViewPr>
  <p:slideViewPr>
    <p:cSldViewPr snapToGrid="0">
      <p:cViewPr varScale="1">
        <p:scale>
          <a:sx n="57" d="100"/>
          <a:sy n="57" d="100"/>
        </p:scale>
        <p:origin x="85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TỔNG QUAN VỀ CẤU TRÚC DỰ ÁN VSUEE, VAI TRÒ VÀ TRÁCH NHIỆM CỦA PIE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70800-70FB-F0A5-7735-7A54B51937A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BFC405-3516-5A79-6BD0-60ED833CB92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2;g37f99444637_0_10">
            <a:extLst>
              <a:ext uri="{FF2B5EF4-FFF2-40B4-BE49-F238E27FC236}">
                <a16:creationId xmlns:a16="http://schemas.microsoft.com/office/drawing/2014/main" id="{297A67C5-3FB6-562E-5CEB-E1313E09DDF8}"/>
              </a:ext>
            </a:extLst>
          </p:cNvPr>
          <p:cNvSpPr txBox="1">
            <a:spLocks/>
          </p:cNvSpPr>
          <p:nvPr/>
        </p:nvSpPr>
        <p:spPr>
          <a:xfrm>
            <a:off x="838200" y="2226945"/>
            <a:ext cx="10515600" cy="4900500"/>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20000"/>
              </a:lnSpc>
              <a:buFont typeface="Arial" panose="020B0604020202020204" pitchFamily="34" charset="0"/>
              <a:buNone/>
            </a:pPr>
            <a:r>
              <a:rPr lang="vi-VN" sz="2200" b="1">
                <a:latin typeface="Arial"/>
                <a:ea typeface="Arial"/>
                <a:cs typeface="Arial"/>
                <a:sym typeface="Arial"/>
              </a:rPr>
              <a:t>IV. Theo dõi khoản vay và danh mục đầu tư </a:t>
            </a:r>
          </a:p>
          <a:p>
            <a:pPr marL="457200" algn="just">
              <a:lnSpc>
                <a:spcPct val="120000"/>
              </a:lnSpc>
              <a:buFont typeface="Arial" panose="020B0604020202020204" pitchFamily="34" charset="0"/>
              <a:buNone/>
            </a:pPr>
            <a:endParaRPr lang="vi-VN" sz="1900" b="1">
              <a:latin typeface="Arial"/>
              <a:ea typeface="Arial"/>
              <a:cs typeface="Arial"/>
              <a:sym typeface="Arial"/>
            </a:endParaRPr>
          </a:p>
          <a:p>
            <a:pPr marL="457200" indent="-341870" algn="just">
              <a:lnSpc>
                <a:spcPct val="120000"/>
              </a:lnSpc>
              <a:spcBef>
                <a:spcPts val="0"/>
              </a:spcBef>
              <a:buSzPts val="1784"/>
              <a:buFont typeface="Arial"/>
              <a:buChar char="•"/>
            </a:pPr>
            <a:r>
              <a:rPr lang="vi-VN" sz="1783">
                <a:latin typeface="Arial"/>
                <a:ea typeface="Arial"/>
                <a:cs typeface="Arial"/>
                <a:sym typeface="Arial"/>
              </a:rPr>
              <a:t>Theo dõi &amp; quản lý rủi ro: Giám sát danh mục đầu tư, mức độ rủi ro, an toàn vốn; có thể tạm dừng bảo lãnh khi rủi ro cao.</a:t>
            </a:r>
          </a:p>
          <a:p>
            <a:pPr marL="457200" indent="-341870" algn="just">
              <a:lnSpc>
                <a:spcPct val="120000"/>
              </a:lnSpc>
              <a:spcBef>
                <a:spcPts val="0"/>
              </a:spcBef>
              <a:buSzPts val="1784"/>
              <a:buFont typeface="Arial"/>
              <a:buChar char="•"/>
            </a:pPr>
            <a:r>
              <a:rPr lang="vi-VN" sz="1783">
                <a:latin typeface="Arial"/>
                <a:ea typeface="Arial"/>
                <a:cs typeface="Arial"/>
                <a:sym typeface="Arial"/>
              </a:rPr>
              <a:t>Giám sát thực hiện: Theo dõi tuân thủ môi trường – xã hội, tiến độ giải ngân, trả gốc và lãi của IE/ESCO cho PFI.</a:t>
            </a:r>
          </a:p>
          <a:p>
            <a:pPr marL="457200" indent="-341870" algn="just">
              <a:lnSpc>
                <a:spcPct val="120000"/>
              </a:lnSpc>
              <a:spcBef>
                <a:spcPts val="0"/>
              </a:spcBef>
              <a:buSzPts val="1784"/>
              <a:buFont typeface="Arial"/>
              <a:buChar char="•"/>
            </a:pPr>
            <a:r>
              <a:rPr lang="vi-VN" sz="1783">
                <a:latin typeface="Arial"/>
                <a:ea typeface="Arial"/>
                <a:cs typeface="Arial"/>
                <a:sym typeface="Arial"/>
              </a:rPr>
              <a:t>Xử lý yêu cầu bảo lãnh: Tiếp nhận, xác minh và thanh toán yêu cầu bảo lãnh RSF theo thỏa thuận; báo cáo cho Bộ Công Thương và WB.</a:t>
            </a:r>
          </a:p>
          <a:p>
            <a:pPr marL="457200" indent="-341870" algn="just">
              <a:lnSpc>
                <a:spcPct val="120000"/>
              </a:lnSpc>
              <a:spcBef>
                <a:spcPts val="0"/>
              </a:spcBef>
              <a:buSzPts val="1784"/>
              <a:buFont typeface="Arial"/>
              <a:buChar char="•"/>
            </a:pPr>
            <a:r>
              <a:rPr lang="vi-VN" sz="1783">
                <a:latin typeface="Arial"/>
                <a:ea typeface="Arial"/>
                <a:cs typeface="Arial"/>
                <a:sym typeface="Arial"/>
              </a:rPr>
              <a:t>Thu hồi tổn thất: Phối hợp PFI và cơ quan nhà nước để thu hồi sau thanh toán bảo lãnh.</a:t>
            </a:r>
          </a:p>
          <a:p>
            <a:pPr marL="457200" indent="-341870" algn="just">
              <a:lnSpc>
                <a:spcPct val="120000"/>
              </a:lnSpc>
              <a:spcBef>
                <a:spcPts val="0"/>
              </a:spcBef>
              <a:buSzPts val="1784"/>
              <a:buFont typeface="Arial"/>
              <a:buChar char="•"/>
            </a:pPr>
            <a:r>
              <a:rPr lang="vi-VN" sz="1783">
                <a:latin typeface="Arial"/>
                <a:ea typeface="Arial"/>
                <a:cs typeface="Arial"/>
                <a:sym typeface="Arial"/>
              </a:rPr>
              <a:t>Theo dõi dài hạn: Giám sát danh mục và khoản vay đến 10 năm sau khi bảo lãnh hết hiệu lực.</a:t>
            </a:r>
            <a:br>
              <a:rPr lang="vi-VN" sz="1783">
                <a:latin typeface="Arial"/>
                <a:ea typeface="Arial"/>
                <a:cs typeface="Arial"/>
                <a:sym typeface="Arial"/>
              </a:rPr>
            </a:br>
            <a:r>
              <a:rPr lang="vi-VN" sz="1783">
                <a:latin typeface="Arial"/>
                <a:ea typeface="Arial"/>
                <a:cs typeface="Arial"/>
                <a:sym typeface="Arial"/>
              </a:rPr>
              <a:t>Đánh giá PFI: Kiểm tra hàng năm việc tuân thủ tiêu chí PFI hợp lệ.</a:t>
            </a:r>
            <a:endParaRPr lang="vi-VN" sz="1200">
              <a:latin typeface="Arial"/>
              <a:ea typeface="Arial"/>
              <a:cs typeface="Arial"/>
              <a:sym typeface="Arial"/>
            </a:endParaRPr>
          </a:p>
          <a:p>
            <a:pPr marL="457200" indent="0" algn="just">
              <a:lnSpc>
                <a:spcPct val="120000"/>
              </a:lnSpc>
              <a:buFont typeface="Arial" panose="020B0604020202020204" pitchFamily="34" charset="0"/>
              <a:buNone/>
            </a:pPr>
            <a:endParaRPr lang="vi-VN" sz="1900" dirty="0">
              <a:latin typeface="Arial"/>
              <a:ea typeface="Arial"/>
              <a:cs typeface="Arial"/>
              <a:sym typeface="Arial"/>
            </a:endParaRPr>
          </a:p>
        </p:txBody>
      </p:sp>
    </p:spTree>
    <p:extLst>
      <p:ext uri="{BB962C8B-B14F-4D97-AF65-F5344CB8AC3E}">
        <p14:creationId xmlns:p14="http://schemas.microsoft.com/office/powerpoint/2010/main" val="2166948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FE8E2-E0A2-7C44-8C7C-8E5D2794C6B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CAEE0A-8B20-7FDD-E7AF-39179723395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8;p26">
            <a:extLst>
              <a:ext uri="{FF2B5EF4-FFF2-40B4-BE49-F238E27FC236}">
                <a16:creationId xmlns:a16="http://schemas.microsoft.com/office/drawing/2014/main" id="{53E85412-A2BF-E4D2-46C9-F15D419C291D}"/>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 Quản lý tiền mặt</a:t>
            </a:r>
          </a:p>
          <a:p>
            <a:pPr marL="457200" algn="just">
              <a:buSzPts val="1800"/>
              <a:buFont typeface="Arial" panose="020B0604020202020204" pitchFamily="34" charset="0"/>
              <a:buNone/>
            </a:pPr>
            <a:endParaRPr lang="vi-VN" sz="2100" b="1">
              <a:latin typeface="Arial"/>
              <a:ea typeface="Arial"/>
              <a:cs typeface="Arial"/>
              <a:sym typeface="Arial"/>
            </a:endParaRPr>
          </a:p>
          <a:p>
            <a:pPr marL="457200" indent="-367270" algn="just">
              <a:lnSpc>
                <a:spcPct val="120000"/>
              </a:lnSpc>
              <a:spcBef>
                <a:spcPts val="0"/>
              </a:spcBef>
              <a:buSzPts val="2184"/>
            </a:pPr>
            <a:r>
              <a:rPr lang="vi-VN" sz="2183">
                <a:latin typeface="Arial"/>
                <a:ea typeface="Arial"/>
                <a:cs typeface="Arial"/>
                <a:sym typeface="Arial"/>
              </a:rPr>
              <a:t>Quản lý quỹ: Duy trì tài khoản, đảm bảo dòng tiền đủ vận hành và chi trả bảo lãnh.</a:t>
            </a:r>
          </a:p>
          <a:p>
            <a:pPr marL="457200" indent="-367270" algn="just">
              <a:lnSpc>
                <a:spcPct val="120000"/>
              </a:lnSpc>
              <a:spcBef>
                <a:spcPts val="0"/>
              </a:spcBef>
              <a:buSzPts val="2184"/>
            </a:pPr>
            <a:r>
              <a:rPr lang="vi-VN" sz="2183">
                <a:latin typeface="Arial"/>
                <a:ea typeface="Arial"/>
                <a:cs typeface="Arial"/>
                <a:sym typeface="Arial"/>
              </a:rPr>
              <a:t>Thu phí: Lập hóa đơn, thu phí thu xếp vốn và phí thường niên từ PFI.</a:t>
            </a:r>
          </a:p>
          <a:p>
            <a:pPr marL="457200" indent="-367270" algn="just">
              <a:lnSpc>
                <a:spcPct val="120000"/>
              </a:lnSpc>
              <a:spcBef>
                <a:spcPts val="0"/>
              </a:spcBef>
              <a:buSzPts val="2184"/>
            </a:pPr>
            <a:r>
              <a:rPr lang="vi-VN" sz="2183">
                <a:latin typeface="Arial"/>
                <a:ea typeface="Arial"/>
                <a:cs typeface="Arial"/>
                <a:sym typeface="Arial"/>
              </a:rPr>
              <a:t>Chi phí &amp; thanh toán: Thanh toán phí bảo lãnh GCF cho WB và thực hiện thanh toán bảo lãnh RSF theo thỏa thuận.</a:t>
            </a:r>
          </a:p>
          <a:p>
            <a:pPr marL="457200" indent="-367270" algn="just">
              <a:lnSpc>
                <a:spcPct val="120000"/>
              </a:lnSpc>
              <a:spcBef>
                <a:spcPts val="0"/>
              </a:spcBef>
              <a:buSzPts val="2184"/>
            </a:pPr>
            <a:r>
              <a:rPr lang="vi-VN" sz="2183">
                <a:latin typeface="Arial"/>
                <a:ea typeface="Arial"/>
                <a:cs typeface="Arial"/>
                <a:sym typeface="Arial"/>
              </a:rPr>
              <a:t>Thu hồi &amp; bù đắp: Thu tiền thu hồi từ các khoản bảo lãnh RSF đã chi trả; nếu thiếu vốn thì gửi yêu cầu hỗ trợ WB theo bảo lãnh GCF.</a:t>
            </a:r>
          </a:p>
          <a:p>
            <a:pPr marL="457200" indent="0" algn="just">
              <a:lnSpc>
                <a:spcPct val="120000"/>
              </a:lnSpc>
              <a:spcBef>
                <a:spcPts val="0"/>
              </a:spcBef>
              <a:buFont typeface="Arial" panose="020B0604020202020204" pitchFamily="34" charset="0"/>
              <a:buNone/>
            </a:pPr>
            <a:endParaRPr lang="vi-VN" sz="1683" dirty="0">
              <a:latin typeface="Arial"/>
              <a:ea typeface="Arial"/>
              <a:cs typeface="Arial"/>
              <a:sym typeface="Arial"/>
            </a:endParaRPr>
          </a:p>
        </p:txBody>
      </p:sp>
    </p:spTree>
    <p:extLst>
      <p:ext uri="{BB962C8B-B14F-4D97-AF65-F5344CB8AC3E}">
        <p14:creationId xmlns:p14="http://schemas.microsoft.com/office/powerpoint/2010/main" val="531873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016A7-19A8-174F-E519-78C8715746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CAD1BB4-6823-05F4-8AAD-3F2411A478B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5" name="Google Shape;134;p27">
            <a:extLst>
              <a:ext uri="{FF2B5EF4-FFF2-40B4-BE49-F238E27FC236}">
                <a16:creationId xmlns:a16="http://schemas.microsoft.com/office/drawing/2014/main" id="{C26D901D-6DA4-85CC-A96A-921F8263AF49}"/>
              </a:ext>
            </a:extLst>
          </p:cNvPr>
          <p:cNvSpPr txBox="1">
            <a:spLocks/>
          </p:cNvSpPr>
          <p:nvPr/>
        </p:nvSpPr>
        <p:spPr>
          <a:xfrm>
            <a:off x="920187"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VI. Báo cáo</a:t>
            </a:r>
          </a:p>
          <a:p>
            <a:pPr marL="457200" algn="just">
              <a:buSzPts val="1800"/>
              <a:buFont typeface="Arial" panose="020B0604020202020204" pitchFamily="34" charset="0"/>
              <a:buNone/>
            </a:pPr>
            <a:endParaRPr lang="vi-VN" sz="2200" b="1">
              <a:latin typeface="Arial"/>
              <a:ea typeface="Arial"/>
              <a:cs typeface="Arial"/>
              <a:sym typeface="Arial"/>
            </a:endParaRPr>
          </a:p>
          <a:p>
            <a:pPr marL="457200" indent="-361950" algn="just">
              <a:lnSpc>
                <a:spcPct val="120000"/>
              </a:lnSpc>
              <a:spcBef>
                <a:spcPts val="0"/>
              </a:spcBef>
              <a:buSzPts val="2100"/>
            </a:pPr>
            <a:r>
              <a:rPr lang="vi-VN" sz="2100">
                <a:latin typeface="Arial"/>
                <a:ea typeface="Arial"/>
                <a:cs typeface="Arial"/>
                <a:sym typeface="Arial"/>
              </a:rPr>
              <a:t>Thông tin bảo lãnh: Số lượng bảo lãnh RSF đã phát hành; danh sách dự án được bảo lãnh cùng điều khoản vay (giảm lãi suất, thay đổi kỳ hạn).</a:t>
            </a:r>
          </a:p>
          <a:p>
            <a:pPr marL="457200" indent="-361950" algn="just">
              <a:lnSpc>
                <a:spcPct val="120000"/>
              </a:lnSpc>
              <a:spcBef>
                <a:spcPts val="0"/>
              </a:spcBef>
              <a:buSzPts val="2100"/>
            </a:pPr>
            <a:r>
              <a:rPr lang="vi-VN" sz="2100">
                <a:latin typeface="Arial"/>
                <a:ea typeface="Arial"/>
                <a:cs typeface="Arial"/>
                <a:sym typeface="Arial"/>
              </a:rPr>
              <a:t>Tổn thất &amp; hiệu quả: Các khoản chi trả bảo lãnh, mức tiết kiệm năng lượng, hồ sơ trả dần danh mục đầu tư.</a:t>
            </a:r>
          </a:p>
          <a:p>
            <a:pPr marL="457200" indent="-361950" algn="just">
              <a:lnSpc>
                <a:spcPct val="120000"/>
              </a:lnSpc>
              <a:spcBef>
                <a:spcPts val="0"/>
              </a:spcBef>
              <a:buSzPts val="2100"/>
            </a:pPr>
            <a:r>
              <a:rPr lang="vi-VN" sz="2100">
                <a:latin typeface="Arial"/>
                <a:ea typeface="Arial"/>
                <a:cs typeface="Arial"/>
                <a:sym typeface="Arial"/>
              </a:rPr>
              <a:t>Tài chính: Phí bảo lãnh RSF, doanh thu từ lãi và chi phí phát sinh.</a:t>
            </a:r>
            <a:br>
              <a:rPr lang="vi-VN" sz="2100">
                <a:latin typeface="Arial"/>
                <a:ea typeface="Arial"/>
                <a:cs typeface="Arial"/>
                <a:sym typeface="Arial"/>
              </a:rPr>
            </a:br>
            <a:r>
              <a:rPr lang="vi-VN" sz="2100">
                <a:latin typeface="Arial"/>
                <a:ea typeface="Arial"/>
                <a:cs typeface="Arial"/>
                <a:sym typeface="Arial"/>
              </a:rPr>
              <a:t>Thu hồi: Tình trạng nỗ lực thu hồi và số tiền đã thu được từ PFI, IE/ESCO.</a:t>
            </a:r>
          </a:p>
          <a:p>
            <a:pPr marL="457200" indent="-361950" algn="just">
              <a:lnSpc>
                <a:spcPct val="120000"/>
              </a:lnSpc>
              <a:spcBef>
                <a:spcPts val="0"/>
              </a:spcBef>
              <a:buSzPts val="2100"/>
            </a:pPr>
            <a:r>
              <a:rPr lang="vi-VN" sz="2100">
                <a:latin typeface="Arial"/>
                <a:ea typeface="Arial"/>
                <a:cs typeface="Arial"/>
                <a:sym typeface="Arial"/>
              </a:rPr>
              <a:t>Tuân thủ &amp; năng lực: Việc tuân thủ chính sách an toàn; hiệu quả thực hiện của PFI theo Kế hoạch phát triển thể chế (IDP).</a:t>
            </a:r>
          </a:p>
          <a:p>
            <a:pPr marL="457200" indent="0" algn="just">
              <a:buFont typeface="Arial" panose="020B0604020202020204" pitchFamily="34" charset="0"/>
              <a:buNone/>
            </a:pPr>
            <a:endParaRPr lang="vi-VN" sz="2200" dirty="0">
              <a:latin typeface="Arial"/>
              <a:ea typeface="Arial"/>
              <a:cs typeface="Arial"/>
              <a:sym typeface="Arial"/>
            </a:endParaRPr>
          </a:p>
        </p:txBody>
      </p:sp>
    </p:spTree>
    <p:extLst>
      <p:ext uri="{BB962C8B-B14F-4D97-AF65-F5344CB8AC3E}">
        <p14:creationId xmlns:p14="http://schemas.microsoft.com/office/powerpoint/2010/main" val="629874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AB8A8-34F8-4E60-6D70-B3428C8A653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8E87EA4-260B-BB33-97B6-C3EC17DCFB6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40;p28">
            <a:extLst>
              <a:ext uri="{FF2B5EF4-FFF2-40B4-BE49-F238E27FC236}">
                <a16:creationId xmlns:a16="http://schemas.microsoft.com/office/drawing/2014/main" id="{21301362-FC0B-75EB-CA30-E76AE25C83E1}"/>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30000"/>
              </a:lnSpc>
              <a:buSzPts val="1800"/>
              <a:buFont typeface="Arial" panose="020B0604020202020204" pitchFamily="34" charset="0"/>
              <a:buNone/>
            </a:pPr>
            <a:r>
              <a:rPr lang="vi-VN" sz="2200" b="1">
                <a:latin typeface="Arial"/>
                <a:ea typeface="Arial"/>
                <a:cs typeface="Arial"/>
                <a:sym typeface="Arial"/>
              </a:rPr>
              <a:t>VII. Nhiệm vụ khác</a:t>
            </a:r>
          </a:p>
          <a:p>
            <a:pPr marL="457200" algn="just">
              <a:lnSpc>
                <a:spcPct val="130000"/>
              </a:lnSpc>
              <a:buSzPts val="1800"/>
              <a:buFont typeface="Arial" panose="020B0604020202020204" pitchFamily="34" charset="0"/>
              <a:buNone/>
            </a:pPr>
            <a:endParaRPr lang="vi-VN" sz="2200" b="1">
              <a:latin typeface="Arial"/>
              <a:ea typeface="Arial"/>
              <a:cs typeface="Arial"/>
              <a:sym typeface="Arial"/>
            </a:endParaRPr>
          </a:p>
          <a:p>
            <a:pPr marL="457200" indent="0" algn="just">
              <a:lnSpc>
                <a:spcPct val="130000"/>
              </a:lnSpc>
              <a:buFont typeface="Arial" panose="020B0604020202020204" pitchFamily="34" charset="0"/>
              <a:buNone/>
            </a:pPr>
            <a:r>
              <a:rPr lang="vi-VN" sz="2100">
                <a:latin typeface="Arial"/>
                <a:ea typeface="Arial"/>
                <a:cs typeface="Arial"/>
                <a:sym typeface="Arial"/>
              </a:rPr>
              <a:t>Với các tiểu dự án “Đảm bảo mức tiết kiệm năng lượng” do ESCO triển khai, PIE có thể phải ký Thỏa thuận ký quỹ/ tài khoản ủy thác cùng IE, ESCO và PFI, trong vai trò Ngân hàng được ủy thác.</a:t>
            </a:r>
            <a:endParaRPr lang="vi-VN" dirty="0"/>
          </a:p>
        </p:txBody>
      </p:sp>
    </p:spTree>
    <p:extLst>
      <p:ext uri="{BB962C8B-B14F-4D97-AF65-F5344CB8AC3E}">
        <p14:creationId xmlns:p14="http://schemas.microsoft.com/office/powerpoint/2010/main" val="722514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97B02-EA37-7AA3-0AC9-4956E8C89176}"/>
            </a:ext>
          </a:extLst>
        </p:cNvPr>
        <p:cNvGrpSpPr/>
        <p:nvPr/>
      </p:nvGrpSpPr>
      <p:grpSpPr>
        <a:xfrm>
          <a:off x="0" y="0"/>
          <a:ext cx="0" cy="0"/>
          <a:chOff x="0" y="0"/>
          <a:chExt cx="0" cy="0"/>
        </a:xfrm>
      </p:grpSpPr>
      <p:sp>
        <p:nvSpPr>
          <p:cNvPr id="2" name="Google Shape;146;p29">
            <a:extLst>
              <a:ext uri="{FF2B5EF4-FFF2-40B4-BE49-F238E27FC236}">
                <a16:creationId xmlns:a16="http://schemas.microsoft.com/office/drawing/2014/main" id="{AE29B01A-B24A-3EEC-6E25-1F6C7B0C86C8}"/>
              </a:ext>
            </a:extLst>
          </p:cNvPr>
          <p:cNvSpPr/>
          <p:nvPr/>
        </p:nvSpPr>
        <p:spPr>
          <a:xfrm>
            <a:off x="3459480" y="2828856"/>
            <a:ext cx="5273040"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7200" b="1" i="0" u="none" strike="noStrike" cap="none" dirty="0">
                <a:solidFill>
                  <a:srgbClr val="000000"/>
                </a:solidFill>
                <a:latin typeface="Arial"/>
                <a:ea typeface="Arial"/>
                <a:cs typeface="Arial"/>
                <a:sym typeface="Arial"/>
              </a:rPr>
              <a:t>Thank you!</a:t>
            </a:r>
            <a:endParaRPr sz="7200" b="1"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832285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8;p22">
            <a:extLst>
              <a:ext uri="{FF2B5EF4-FFF2-40B4-BE49-F238E27FC236}">
                <a16:creationId xmlns:a16="http://schemas.microsoft.com/office/drawing/2014/main" id="{A42D08C1-5B25-5BD6-05A9-44DA03E20F6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Dự </a:t>
            </a:r>
            <a:r>
              <a:rPr lang="en-US" sz="3200" kern="0" dirty="0" err="1">
                <a:latin typeface="Cambria"/>
                <a:ea typeface="Cambria"/>
                <a:cs typeface="Cambria"/>
                <a:sym typeface="Cambria"/>
              </a:rPr>
              <a:t>án</a:t>
            </a:r>
            <a:r>
              <a:rPr lang="en-US" sz="3200" kern="0" dirty="0">
                <a:latin typeface="Cambria"/>
                <a:ea typeface="Cambria"/>
                <a:cs typeface="Cambria"/>
                <a:sym typeface="Cambria"/>
              </a:rPr>
              <a:t> VSUEE (2022 - 2026)</a:t>
            </a:r>
          </a:p>
        </p:txBody>
      </p:sp>
      <p:sp>
        <p:nvSpPr>
          <p:cNvPr id="4" name="Google Shape;66;p18">
            <a:extLst>
              <a:ext uri="{FF2B5EF4-FFF2-40B4-BE49-F238E27FC236}">
                <a16:creationId xmlns:a16="http://schemas.microsoft.com/office/drawing/2014/main" id="{C0F7394D-3D79-4D8B-673D-EC6BBE0B5B3B}"/>
              </a:ext>
            </a:extLst>
          </p:cNvPr>
          <p:cNvSpPr txBox="1">
            <a:spLocks/>
          </p:cNvSpPr>
          <p:nvPr/>
        </p:nvSpPr>
        <p:spPr>
          <a:xfrm>
            <a:off x="941166" y="2071867"/>
            <a:ext cx="10515600" cy="4478655"/>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gn="just">
              <a:buSzPts val="1800"/>
              <a:buFont typeface="Arial"/>
              <a:buChar char="•"/>
            </a:pPr>
            <a:r>
              <a:rPr lang="vi-VN" sz="2000" b="1" dirty="0">
                <a:latin typeface="Arial"/>
                <a:ea typeface="Arial"/>
                <a:cs typeface="Arial"/>
                <a:sym typeface="Arial"/>
              </a:rPr>
              <a:t>Mục tiêu: </a:t>
            </a:r>
            <a:r>
              <a:rPr lang="vi-VN" sz="2000" dirty="0">
                <a:latin typeface="Arial"/>
                <a:ea typeface="Arial"/>
                <a:cs typeface="Arial"/>
                <a:sym typeface="Arial"/>
              </a:rPr>
              <a:t>Thúc đẩy sử dụng năng lượng tiết kiệm và hiệu quả trong lĩnh vực công nghiệp, góp phần đạt mục tiêu quốc gia về TKNL</a:t>
            </a:r>
          </a:p>
          <a:p>
            <a:pPr marL="685800" indent="-457200" algn="just">
              <a:buSzPts val="1800"/>
              <a:buFont typeface="Arial"/>
              <a:buChar char="•"/>
            </a:pPr>
            <a:r>
              <a:rPr lang="vi-VN" sz="2000" b="1" dirty="0">
                <a:latin typeface="Arial"/>
                <a:ea typeface="Arial"/>
                <a:cs typeface="Arial"/>
                <a:sym typeface="Arial"/>
              </a:rPr>
              <a:t>Nhà tài trợ: </a:t>
            </a:r>
            <a:r>
              <a:rPr lang="vi-VN" sz="2000" dirty="0">
                <a:latin typeface="Arial"/>
                <a:ea typeface="Arial"/>
                <a:cs typeface="Arial"/>
                <a:sym typeface="Arial"/>
              </a:rPr>
              <a:t>GCF, World Bank được ủy thác quản lý</a:t>
            </a:r>
            <a:endParaRPr lang="vi-VN" sz="2000" dirty="0"/>
          </a:p>
          <a:p>
            <a:pPr marL="685800" indent="-457200" algn="just">
              <a:buSzPts val="1800"/>
              <a:buFont typeface="Arial"/>
              <a:buChar char="•"/>
            </a:pPr>
            <a:r>
              <a:rPr lang="vi-VN" sz="2000" b="1" dirty="0">
                <a:latin typeface="Arial"/>
                <a:ea typeface="Arial"/>
                <a:cs typeface="Arial"/>
                <a:sym typeface="Arial"/>
              </a:rPr>
              <a:t>Quy mô: </a:t>
            </a:r>
            <a:r>
              <a:rPr lang="vi-VN" sz="2000" dirty="0">
                <a:latin typeface="Arial"/>
                <a:ea typeface="Arial"/>
                <a:cs typeface="Arial"/>
                <a:sym typeface="Arial"/>
              </a:rPr>
              <a:t>Tổng kinh phí 316,3 triệu USD</a:t>
            </a:r>
            <a:endParaRPr lang="vi-VN" sz="2000" dirty="0"/>
          </a:p>
          <a:p>
            <a:pPr marL="1143000" lvl="1" indent="-457200" algn="just">
              <a:buSzPts val="2400"/>
              <a:buFont typeface="Calibri"/>
              <a:buChar char="▪"/>
            </a:pPr>
            <a:r>
              <a:rPr lang="vi-VN" sz="2000" dirty="0">
                <a:latin typeface="Arial"/>
                <a:ea typeface="Arial"/>
                <a:cs typeface="Arial"/>
                <a:sym typeface="Arial"/>
              </a:rPr>
              <a:t>11,3 triệu USD không hoàn lại </a:t>
            </a:r>
            <a:endParaRPr lang="vi-VN" sz="2000" dirty="0"/>
          </a:p>
          <a:p>
            <a:pPr marL="1143000" lvl="1" indent="-457200" algn="just">
              <a:buSzPts val="2400"/>
              <a:buFont typeface="Calibri"/>
              <a:buChar char="▪"/>
            </a:pPr>
            <a:r>
              <a:rPr lang="vi-VN" sz="2000" dirty="0">
                <a:latin typeface="Arial"/>
                <a:ea typeface="Arial"/>
                <a:cs typeface="Arial"/>
                <a:sym typeface="Arial"/>
              </a:rPr>
              <a:t>75 triệu USD phát hành bảo lãnh </a:t>
            </a:r>
            <a:endParaRPr lang="vi-VN" sz="2000" dirty="0"/>
          </a:p>
          <a:p>
            <a:pPr marL="1143000" lvl="1" indent="-457200" algn="just">
              <a:buSzPts val="2400"/>
              <a:buFont typeface="Calibri"/>
              <a:buChar char="▪"/>
            </a:pPr>
            <a:r>
              <a:rPr lang="vi-VN" sz="2000" dirty="0">
                <a:latin typeface="Arial"/>
                <a:ea typeface="Arial"/>
                <a:cs typeface="Arial"/>
                <a:sym typeface="Arial"/>
              </a:rPr>
              <a:t>250 triệu USD Vốn huy động </a:t>
            </a:r>
            <a:endParaRPr lang="vi-VN" sz="2000" dirty="0"/>
          </a:p>
          <a:p>
            <a:pPr marL="571500" lvl="1" indent="-342900" algn="just">
              <a:buSzPts val="2400"/>
              <a:buFont typeface="Arial"/>
              <a:buChar char="•"/>
            </a:pPr>
            <a:r>
              <a:rPr lang="vi-VN" sz="2000" b="1" dirty="0">
                <a:latin typeface="Arial"/>
                <a:ea typeface="Arial"/>
                <a:cs typeface="Arial"/>
                <a:sym typeface="Arial"/>
              </a:rPr>
              <a:t>Đối tượng chính:</a:t>
            </a:r>
            <a:endParaRPr lang="vi-VN" sz="2000" dirty="0"/>
          </a:p>
          <a:p>
            <a:pPr marL="1143000" lvl="3" indent="-457200" algn="just">
              <a:buSzPts val="1800"/>
              <a:buFont typeface="Calibri"/>
              <a:buChar char="▪"/>
            </a:pPr>
            <a:r>
              <a:rPr lang="vi-VN" sz="2000" dirty="0">
                <a:latin typeface="Arial"/>
                <a:ea typeface="Arial"/>
                <a:cs typeface="Arial"/>
                <a:sym typeface="Arial"/>
              </a:rPr>
              <a:t>Doanh nghiệp công nghiệp</a:t>
            </a:r>
          </a:p>
          <a:p>
            <a:pPr marL="1143000" lvl="3" indent="-457200" algn="just">
              <a:buSzPts val="1800"/>
              <a:buFont typeface="Calibri"/>
              <a:buChar char="▪"/>
            </a:pPr>
            <a:r>
              <a:rPr lang="vi-VN" sz="2000" dirty="0">
                <a:latin typeface="Arial"/>
                <a:ea typeface="Arial"/>
                <a:cs typeface="Arial"/>
                <a:sym typeface="Arial"/>
              </a:rPr>
              <a:t>Các tổ chức tài chính tham gia dự án</a:t>
            </a:r>
            <a:endParaRPr lang="vi-VN" sz="2000" dirty="0"/>
          </a:p>
          <a:p>
            <a:pPr marL="1143000" lvl="3" indent="-457200" algn="just">
              <a:buSzPts val="1800"/>
              <a:buFont typeface="Calibri"/>
              <a:buChar char="▪"/>
            </a:pPr>
            <a:r>
              <a:rPr lang="vi-VN" sz="2000" dirty="0">
                <a:latin typeface="Arial"/>
                <a:ea typeface="Arial"/>
                <a:cs typeface="Arial"/>
                <a:sym typeface="Arial"/>
              </a:rPr>
              <a:t>Các công ty cung cấp dịch vụ năng lượng</a:t>
            </a:r>
            <a:endParaRPr lang="vi-VN" sz="2000" dirty="0"/>
          </a:p>
          <a:p>
            <a:pPr marL="1143000" lvl="3" indent="-457200" algn="just">
              <a:buSzPts val="1800"/>
              <a:buFont typeface="Calibri"/>
              <a:buChar char="▪"/>
            </a:pPr>
            <a:r>
              <a:rPr lang="vi-VN" sz="2000" dirty="0">
                <a:latin typeface="Arial"/>
                <a:ea typeface="Arial"/>
                <a:cs typeface="Arial"/>
                <a:sym typeface="Arial"/>
              </a:rPr>
              <a:t>Các nhà cung cấp thiết bị năng lượng</a:t>
            </a:r>
            <a:endParaRPr lang="vi-VN" sz="2000" dirty="0"/>
          </a:p>
        </p:txBody>
      </p:sp>
    </p:spTree>
    <p:extLst>
      <p:ext uri="{BB962C8B-B14F-4D97-AF65-F5344CB8AC3E}">
        <p14:creationId xmlns:p14="http://schemas.microsoft.com/office/powerpoint/2010/main" val="4086209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Các </a:t>
            </a:r>
            <a:r>
              <a:rPr lang="en-US" sz="3200" kern="0" dirty="0" err="1">
                <a:latin typeface="Cambria"/>
                <a:ea typeface="Cambria"/>
                <a:cs typeface="Cambria"/>
                <a:sym typeface="Cambria"/>
              </a:rPr>
              <a:t>hợp</a:t>
            </a:r>
            <a:r>
              <a:rPr lang="en-US" sz="3200" kern="0" dirty="0">
                <a:latin typeface="Cambria"/>
                <a:ea typeface="Cambria"/>
                <a:cs typeface="Cambria"/>
                <a:sym typeface="Cambria"/>
              </a:rPr>
              <a:t> </a:t>
            </a:r>
            <a:r>
              <a:rPr lang="en-US" sz="3200" kern="0" dirty="0" err="1">
                <a:latin typeface="Cambria"/>
                <a:ea typeface="Cambria"/>
                <a:cs typeface="Cambria"/>
                <a:sym typeface="Cambria"/>
              </a:rPr>
              <a:t>phần</a:t>
            </a:r>
            <a:r>
              <a:rPr lang="en-US" sz="3200" kern="0" dirty="0">
                <a:latin typeface="Cambria"/>
                <a:ea typeface="Cambria"/>
                <a:cs typeface="Cambria"/>
                <a:sym typeface="Cambria"/>
              </a:rPr>
              <a:t> </a:t>
            </a:r>
            <a:r>
              <a:rPr lang="en-US" sz="3200" kern="0" dirty="0" err="1">
                <a:latin typeface="Cambria"/>
                <a:ea typeface="Cambria"/>
                <a:cs typeface="Cambria"/>
                <a:sym typeface="Cambria"/>
              </a:rPr>
              <a:t>dự</a:t>
            </a:r>
            <a:r>
              <a:rPr lang="en-US" sz="3200" kern="0" dirty="0">
                <a:latin typeface="Cambria"/>
                <a:ea typeface="Cambria"/>
                <a:cs typeface="Cambria"/>
                <a:sym typeface="Cambria"/>
              </a:rPr>
              <a:t> </a:t>
            </a:r>
            <a:r>
              <a:rPr lang="en-US" sz="3200" kern="0" dirty="0" err="1">
                <a:latin typeface="Cambria"/>
                <a:ea typeface="Cambria"/>
                <a:cs typeface="Cambria"/>
                <a:sym typeface="Cambria"/>
              </a:rPr>
              <a:t>án</a:t>
            </a:r>
            <a:endParaRPr lang="en-US" sz="3200" kern="0" dirty="0">
              <a:latin typeface="Cambria"/>
              <a:ea typeface="Cambria"/>
              <a:cs typeface="Cambria"/>
              <a:sym typeface="Cambria"/>
            </a:endParaRPr>
          </a:p>
        </p:txBody>
      </p:sp>
      <p:sp>
        <p:nvSpPr>
          <p:cNvPr id="2" name="Google Shape;72;p19">
            <a:extLst>
              <a:ext uri="{FF2B5EF4-FFF2-40B4-BE49-F238E27FC236}">
                <a16:creationId xmlns:a16="http://schemas.microsoft.com/office/drawing/2014/main" id="{FA3F2942-3A2B-467C-5D53-6D825413474C}"/>
              </a:ext>
            </a:extLst>
          </p:cNvPr>
          <p:cNvSpPr txBox="1">
            <a:spLocks/>
          </p:cNvSpPr>
          <p:nvPr/>
        </p:nvSpPr>
        <p:spPr>
          <a:xfrm>
            <a:off x="838200" y="2181225"/>
            <a:ext cx="10515600" cy="4265295"/>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gn="just">
              <a:buSzPts val="1800"/>
              <a:buFont typeface="Arial"/>
              <a:buChar char="•"/>
            </a:pPr>
            <a:r>
              <a:rPr lang="vi-VN" sz="2200" b="1" dirty="0">
                <a:latin typeface="Arial"/>
                <a:ea typeface="Arial"/>
                <a:cs typeface="Arial"/>
                <a:sym typeface="Arial"/>
              </a:rPr>
              <a:t>Vận hành Quỹ Chia sẻ rủi ro (RSF): </a:t>
            </a:r>
            <a:r>
              <a:rPr lang="vi-VN" sz="2200" dirty="0">
                <a:latin typeface="Arial"/>
                <a:ea typeface="Arial"/>
                <a:cs typeface="Arial"/>
                <a:sym typeface="Arial"/>
              </a:rPr>
              <a:t>Khoản viện trợ trị giá </a:t>
            </a:r>
            <a:r>
              <a:rPr lang="vi-VN" sz="2200" b="1" dirty="0">
                <a:latin typeface="Arial"/>
                <a:ea typeface="Arial"/>
                <a:cs typeface="Arial"/>
                <a:sym typeface="Arial"/>
              </a:rPr>
              <a:t>78 triệu USD </a:t>
            </a:r>
            <a:r>
              <a:rPr lang="vi-VN" sz="2200" dirty="0">
                <a:latin typeface="Arial"/>
                <a:ea typeface="Arial"/>
                <a:cs typeface="Arial"/>
                <a:sym typeface="Arial"/>
              </a:rPr>
              <a:t>trong đó:</a:t>
            </a:r>
            <a:endParaRPr lang="vi-VN" dirty="0"/>
          </a:p>
          <a:p>
            <a:pPr marL="1143000" lvl="1" indent="-457200" algn="just">
              <a:buSzPts val="2400"/>
              <a:buFont typeface="Calibri"/>
              <a:buChar char="▪"/>
            </a:pPr>
            <a:r>
              <a:rPr lang="vi-VN" sz="2200" b="1" dirty="0">
                <a:latin typeface="Arial"/>
                <a:ea typeface="Arial"/>
                <a:cs typeface="Arial"/>
                <a:sym typeface="Arial"/>
              </a:rPr>
              <a:t>3 triệu USD: </a:t>
            </a:r>
            <a:r>
              <a:rPr lang="vi-VN" sz="2200" dirty="0">
                <a:latin typeface="Arial"/>
                <a:ea typeface="Arial"/>
                <a:cs typeface="Arial"/>
                <a:sym typeface="Arial"/>
              </a:rPr>
              <a:t>chi trả cho các hoạt động quản lý quỹ RSF do Bộ Công Thương quản lý </a:t>
            </a:r>
            <a:endParaRPr lang="vi-VN" dirty="0"/>
          </a:p>
          <a:p>
            <a:pPr marL="1143000" lvl="1" indent="-457200" algn="just">
              <a:buSzPts val="2400"/>
              <a:buFont typeface="Calibri"/>
              <a:buChar char="▪"/>
            </a:pPr>
            <a:r>
              <a:rPr lang="vi-VN" sz="2200" b="1" dirty="0">
                <a:latin typeface="Arial"/>
                <a:ea typeface="Arial"/>
                <a:cs typeface="Arial"/>
                <a:sym typeface="Arial"/>
              </a:rPr>
              <a:t>75 triệu USD (WB quản lý): </a:t>
            </a:r>
            <a:r>
              <a:rPr lang="vi-VN" sz="2200" dirty="0">
                <a:latin typeface="Arial"/>
                <a:ea typeface="Arial"/>
                <a:cs typeface="Arial"/>
                <a:sym typeface="Arial"/>
              </a:rPr>
              <a:t>cung cấp bảo lãnh một phần rủi ro tín dụng cho các tổ chức tài chính tham gia dự án (PFI) mà cấp vốn vay đầu tư tiết kiệm năng lượng cho các doanh nghiệp công nghiệp/ các công ty cung cấp dịch vụ năng lượng (ESCO).</a:t>
            </a:r>
            <a:endParaRPr lang="vi-VN" dirty="0"/>
          </a:p>
          <a:p>
            <a:pPr marL="1143000" lvl="1" indent="-457200" algn="just">
              <a:buSzPts val="2400"/>
              <a:buFont typeface="Calibri"/>
              <a:buChar char="▪"/>
            </a:pPr>
            <a:r>
              <a:rPr lang="vi-VN" sz="2200" dirty="0">
                <a:latin typeface="Arial"/>
                <a:ea typeface="Arial"/>
                <a:cs typeface="Arial"/>
                <a:sym typeface="Arial"/>
              </a:rPr>
              <a:t>Phạm vi bảo lãnh </a:t>
            </a:r>
            <a:r>
              <a:rPr lang="vi-VN" sz="2200" b="1" dirty="0">
                <a:latin typeface="Arial"/>
                <a:ea typeface="Arial"/>
                <a:cs typeface="Arial"/>
                <a:sym typeface="Arial"/>
              </a:rPr>
              <a:t>tối đa 50% </a:t>
            </a:r>
            <a:r>
              <a:rPr lang="vi-VN" sz="2200" dirty="0">
                <a:latin typeface="Arial"/>
                <a:ea typeface="Arial"/>
                <a:cs typeface="Arial"/>
                <a:sym typeface="Arial"/>
              </a:rPr>
              <a:t>giá trị khoản cho vay đầu tư TKNL</a:t>
            </a:r>
            <a:endParaRPr lang="vi-VN" dirty="0"/>
          </a:p>
          <a:p>
            <a:pPr marL="685800" indent="-457200" algn="just">
              <a:buSzPts val="1800"/>
              <a:buFont typeface="Arial"/>
              <a:buChar char="•"/>
            </a:pPr>
            <a:r>
              <a:rPr lang="vi-VN" sz="2200" b="1" dirty="0">
                <a:latin typeface="Arial"/>
                <a:ea typeface="Arial"/>
                <a:cs typeface="Arial"/>
                <a:sym typeface="Arial"/>
              </a:rPr>
              <a:t>Hỗ trợ kỹ thuật: </a:t>
            </a:r>
            <a:r>
              <a:rPr lang="vi-VN" sz="2200" dirty="0">
                <a:latin typeface="Arial"/>
                <a:ea typeface="Arial"/>
                <a:cs typeface="Arial"/>
                <a:sym typeface="Arial"/>
              </a:rPr>
              <a:t>Khoản viện trợ trị giá </a:t>
            </a:r>
            <a:r>
              <a:rPr lang="vi-VN" sz="2200" b="1" dirty="0">
                <a:latin typeface="Arial"/>
                <a:ea typeface="Arial"/>
                <a:cs typeface="Arial"/>
                <a:sym typeface="Arial"/>
              </a:rPr>
              <a:t>8,3 triệu USD</a:t>
            </a:r>
            <a:r>
              <a:rPr lang="vi-VN" sz="2200" dirty="0">
                <a:latin typeface="Arial"/>
                <a:ea typeface="Arial"/>
                <a:cs typeface="Arial"/>
                <a:sym typeface="Arial"/>
              </a:rPr>
              <a:t>: cung cấp hỗ trợ kỹ thuật cho các PFI, các doanh nghiệp công nghiệp, ESCO và các nhà cung cấp thiết bị TKNL.</a:t>
            </a:r>
            <a:endParaRPr lang="vi-VN" dirty="0"/>
          </a:p>
        </p:txBody>
      </p:sp>
    </p:spTree>
    <p:extLst>
      <p:ext uri="{BB962C8B-B14F-4D97-AF65-F5344CB8AC3E}">
        <p14:creationId xmlns:p14="http://schemas.microsoft.com/office/powerpoint/2010/main" val="483969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562A319-AA1E-E551-2E86-E14AC27CEFC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Sơ</a:t>
            </a:r>
            <a:r>
              <a:rPr lang="en-US" sz="3200" kern="0" dirty="0">
                <a:latin typeface="Cambria"/>
                <a:ea typeface="Cambria"/>
                <a:cs typeface="Cambria"/>
                <a:sym typeface="Cambria"/>
              </a:rPr>
              <a:t> </a:t>
            </a:r>
            <a:r>
              <a:rPr lang="en-US" sz="3200" kern="0" dirty="0" err="1">
                <a:latin typeface="Cambria"/>
                <a:ea typeface="Cambria"/>
                <a:cs typeface="Cambria"/>
                <a:sym typeface="Cambria"/>
              </a:rPr>
              <a:t>đồ</a:t>
            </a:r>
            <a:r>
              <a:rPr lang="en-US" sz="3200" kern="0" dirty="0">
                <a:latin typeface="Cambria"/>
                <a:ea typeface="Cambria"/>
                <a:cs typeface="Cambria"/>
                <a:sym typeface="Cambria"/>
              </a:rPr>
              <a:t> </a:t>
            </a:r>
            <a:r>
              <a:rPr lang="en-US" sz="3200" kern="0" dirty="0" err="1">
                <a:latin typeface="Cambria"/>
                <a:ea typeface="Cambria"/>
                <a:cs typeface="Cambria"/>
                <a:sym typeface="Cambria"/>
              </a:rPr>
              <a:t>tổ</a:t>
            </a:r>
            <a:r>
              <a:rPr lang="en-US" sz="3200" kern="0" dirty="0">
                <a:latin typeface="Cambria"/>
                <a:ea typeface="Cambria"/>
                <a:cs typeface="Cambria"/>
                <a:sym typeface="Cambria"/>
              </a:rPr>
              <a:t> </a:t>
            </a:r>
            <a:r>
              <a:rPr lang="en-US" sz="3200" kern="0" dirty="0" err="1">
                <a:latin typeface="Cambria"/>
                <a:ea typeface="Cambria"/>
                <a:cs typeface="Cambria"/>
                <a:sym typeface="Cambria"/>
              </a:rPr>
              <a:t>chức</a:t>
            </a:r>
            <a:endParaRPr lang="en-US" sz="3200" kern="0" dirty="0">
              <a:latin typeface="Cambria"/>
              <a:ea typeface="Cambria"/>
              <a:cs typeface="Cambria"/>
              <a:sym typeface="Cambria"/>
            </a:endParaRPr>
          </a:p>
        </p:txBody>
      </p:sp>
      <p:sp>
        <p:nvSpPr>
          <p:cNvPr id="4" name="Google Shape;79;p20">
            <a:extLst>
              <a:ext uri="{FF2B5EF4-FFF2-40B4-BE49-F238E27FC236}">
                <a16:creationId xmlns:a16="http://schemas.microsoft.com/office/drawing/2014/main" id="{9D0C7DDB-EB62-5B1F-795F-C4524A7C00EA}"/>
              </a:ext>
            </a:extLst>
          </p:cNvPr>
          <p:cNvSpPr/>
          <p:nvPr/>
        </p:nvSpPr>
        <p:spPr>
          <a:xfrm>
            <a:off x="1551610" y="2174470"/>
            <a:ext cx="9884177" cy="3218936"/>
          </a:xfrm>
          <a:custGeom>
            <a:avLst/>
            <a:gdLst/>
            <a:ahLst/>
            <a:cxnLst/>
            <a:rect l="l" t="t" r="r" b="b"/>
            <a:pathLst>
              <a:path w="15501273" h="5036750" extrusionOk="0">
                <a:moveTo>
                  <a:pt x="0" y="0"/>
                </a:moveTo>
                <a:lnTo>
                  <a:pt x="15501273" y="0"/>
                </a:lnTo>
                <a:lnTo>
                  <a:pt x="15501273" y="5036750"/>
                </a:lnTo>
                <a:lnTo>
                  <a:pt x="0" y="5036750"/>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 name="Google Shape;80;p20">
            <a:extLst>
              <a:ext uri="{FF2B5EF4-FFF2-40B4-BE49-F238E27FC236}">
                <a16:creationId xmlns:a16="http://schemas.microsoft.com/office/drawing/2014/main" id="{8A570015-B6E8-3557-D009-A9EF03C9B2A2}"/>
              </a:ext>
            </a:extLst>
          </p:cNvPr>
          <p:cNvSpPr/>
          <p:nvPr/>
        </p:nvSpPr>
        <p:spPr>
          <a:xfrm>
            <a:off x="3075610" y="5510566"/>
            <a:ext cx="8360177" cy="1186576"/>
          </a:xfrm>
          <a:custGeom>
            <a:avLst/>
            <a:gdLst/>
            <a:ahLst/>
            <a:cxnLst/>
            <a:rect l="l" t="t" r="r" b="b"/>
            <a:pathLst>
              <a:path w="11827826" h="2471666" extrusionOk="0">
                <a:moveTo>
                  <a:pt x="0" y="0"/>
                </a:moveTo>
                <a:lnTo>
                  <a:pt x="11827826" y="0"/>
                </a:lnTo>
                <a:lnTo>
                  <a:pt x="11827826" y="2471666"/>
                </a:lnTo>
                <a:lnTo>
                  <a:pt x="0" y="2471666"/>
                </a:lnTo>
                <a:lnTo>
                  <a:pt x="0" y="0"/>
                </a:lnTo>
                <a:close/>
              </a:path>
            </a:pathLst>
          </a:custGeom>
          <a:blipFill rotWithShape="1">
            <a:blip r:embed="rId3">
              <a:alphaModFix/>
            </a:blip>
            <a:stretch>
              <a:fillRect/>
            </a:stretch>
          </a:blipFill>
          <a:ln>
            <a:noFill/>
          </a:ln>
        </p:spPr>
        <p:txBody>
          <a:bodyPr/>
          <a:lstStyle/>
          <a:p>
            <a:pPr>
              <a:buClr>
                <a:srgbClr val="000000"/>
              </a:buClr>
              <a:buFont typeface="Arial"/>
              <a:buNone/>
            </a:pPr>
            <a:endParaRPr lang="en-US" sz="1400" kern="0" dirty="0">
              <a:solidFill>
                <a:srgbClr val="000000"/>
              </a:solidFill>
              <a:latin typeface="Arial"/>
              <a:cs typeface="Arial"/>
              <a:sym typeface="Arial"/>
            </a:endParaRPr>
          </a:p>
        </p:txBody>
      </p:sp>
      <p:sp>
        <p:nvSpPr>
          <p:cNvPr id="8" name="Google Shape;81;p20">
            <a:extLst>
              <a:ext uri="{FF2B5EF4-FFF2-40B4-BE49-F238E27FC236}">
                <a16:creationId xmlns:a16="http://schemas.microsoft.com/office/drawing/2014/main" id="{579DBDCC-B6C4-00EE-B041-602C172513A8}"/>
              </a:ext>
            </a:extLst>
          </p:cNvPr>
          <p:cNvSpPr txBox="1"/>
          <p:nvPr/>
        </p:nvSpPr>
        <p:spPr>
          <a:xfrm>
            <a:off x="253758" y="4973593"/>
            <a:ext cx="2156400" cy="1723549"/>
          </a:xfrm>
          <a:prstGeom prst="rect">
            <a:avLst/>
          </a:prstGeom>
          <a:noFill/>
          <a:ln>
            <a:noFill/>
          </a:ln>
        </p:spPr>
        <p:txBody>
          <a:bodyPr spcFirstLastPara="1" wrap="square" lIns="0" tIns="0" rIns="0" bIns="0" anchor="t" anchorCtr="0">
            <a:spAutoFit/>
          </a:bodyPr>
          <a:lstStyle/>
          <a:p>
            <a:pPr marL="345444" marR="0" lvl="1" indent="-172721" rtl="0">
              <a:lnSpc>
                <a:spcPct val="140000"/>
              </a:lnSpc>
              <a:spcBef>
                <a:spcPts val="0"/>
              </a:spcBef>
              <a:spcAft>
                <a:spcPts val="0"/>
              </a:spcAft>
              <a:buClr>
                <a:srgbClr val="000000"/>
              </a:buClr>
              <a:buSzPts val="1600"/>
              <a:buFont typeface="Arial"/>
              <a:buChar char="•"/>
            </a:pP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P</a:t>
            </a:r>
            <a:r>
              <a:rPr lang="en-US" sz="1600" dirty="0">
                <a:solidFill>
                  <a:schemeClr val="dk1"/>
                </a:solidFill>
                <a:latin typeface="Arial" panose="020B0604020202020204" pitchFamily="34" charset="0"/>
                <a:cs typeface="Arial" panose="020B0604020202020204" pitchFamily="34" charset="0"/>
              </a:rPr>
              <a:t>IE</a:t>
            </a: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 </a:t>
            </a:r>
            <a:r>
              <a:rPr lang="en-US" sz="1600" dirty="0">
                <a:solidFill>
                  <a:schemeClr val="dk1"/>
                </a:solidFill>
                <a:latin typeface="Arial" panose="020B0604020202020204" pitchFamily="34" charset="0"/>
                <a:cs typeface="Arial" panose="020B0604020202020204" pitchFamily="34" charset="0"/>
              </a:rPr>
              <a:t>Các </a:t>
            </a:r>
            <a:r>
              <a:rPr lang="en-US" sz="1600" dirty="0" err="1">
                <a:solidFill>
                  <a:schemeClr val="dk1"/>
                </a:solidFill>
                <a:latin typeface="Arial" panose="020B0604020202020204" pitchFamily="34" charset="0"/>
                <a:cs typeface="Arial" panose="020B0604020202020204" pitchFamily="34" charset="0"/>
              </a:rPr>
              <a:t>đơn</a:t>
            </a:r>
            <a:r>
              <a:rPr lang="en-US" sz="1600" dirty="0">
                <a:solidFill>
                  <a:schemeClr val="dk1"/>
                </a:solidFill>
                <a:latin typeface="Arial" panose="020B0604020202020204" pitchFamily="34" charset="0"/>
                <a:cs typeface="Arial" panose="020B0604020202020204" pitchFamily="34" charset="0"/>
              </a:rPr>
              <a:t> </a:t>
            </a:r>
            <a:r>
              <a:rPr lang="en-US" sz="1600" dirty="0" err="1">
                <a:solidFill>
                  <a:schemeClr val="dk1"/>
                </a:solidFill>
                <a:latin typeface="Arial" panose="020B0604020202020204" pitchFamily="34" charset="0"/>
                <a:cs typeface="Arial" panose="020B0604020202020204" pitchFamily="34" charset="0"/>
              </a:rPr>
              <a:t>vị</a:t>
            </a:r>
            <a:r>
              <a:rPr lang="en-US" sz="1600" dirty="0">
                <a:solidFill>
                  <a:schemeClr val="dk1"/>
                </a:solidFill>
                <a:latin typeface="Arial" panose="020B0604020202020204" pitchFamily="34" charset="0"/>
                <a:cs typeface="Arial" panose="020B0604020202020204" pitchFamily="34" charset="0"/>
              </a:rPr>
              <a:t> </a:t>
            </a:r>
            <a:r>
              <a:rPr lang="en-US" sz="1600" dirty="0" err="1">
                <a:solidFill>
                  <a:schemeClr val="dk1"/>
                </a:solidFill>
                <a:latin typeface="Arial" panose="020B0604020202020204" pitchFamily="34" charset="0"/>
                <a:cs typeface="Arial" panose="020B0604020202020204" pitchFamily="34" charset="0"/>
              </a:rPr>
              <a:t>thực</a:t>
            </a:r>
            <a:r>
              <a:rPr lang="en-US" sz="1600" dirty="0">
                <a:solidFill>
                  <a:schemeClr val="dk1"/>
                </a:solidFill>
                <a:latin typeface="Arial" panose="020B0604020202020204" pitchFamily="34" charset="0"/>
                <a:cs typeface="Arial" panose="020B0604020202020204" pitchFamily="34" charset="0"/>
              </a:rPr>
              <a:t> </a:t>
            </a:r>
            <a:r>
              <a:rPr lang="en-US" sz="1600" dirty="0" err="1">
                <a:solidFill>
                  <a:schemeClr val="dk1"/>
                </a:solidFill>
                <a:latin typeface="Arial" panose="020B0604020202020204" pitchFamily="34" charset="0"/>
                <a:cs typeface="Arial" panose="020B0604020202020204" pitchFamily="34" charset="0"/>
              </a:rPr>
              <a:t>hiện</a:t>
            </a:r>
            <a:r>
              <a:rPr lang="en-US" sz="1600" dirty="0">
                <a:solidFill>
                  <a:schemeClr val="dk1"/>
                </a:solidFill>
                <a:latin typeface="Arial" panose="020B0604020202020204" pitchFamily="34" charset="0"/>
                <a:cs typeface="Arial" panose="020B0604020202020204" pitchFamily="34" charset="0"/>
              </a:rPr>
              <a:t> </a:t>
            </a:r>
            <a:r>
              <a:rPr lang="en-US" sz="1600" dirty="0" err="1">
                <a:solidFill>
                  <a:schemeClr val="dk1"/>
                </a:solidFill>
                <a:latin typeface="Arial" panose="020B0604020202020204" pitchFamily="34" charset="0"/>
                <a:cs typeface="Arial" panose="020B0604020202020204" pitchFamily="34" charset="0"/>
              </a:rPr>
              <a:t>chương</a:t>
            </a:r>
            <a:r>
              <a:rPr lang="en-US" sz="1600" dirty="0">
                <a:solidFill>
                  <a:schemeClr val="dk1"/>
                </a:solidFill>
                <a:latin typeface="Arial" panose="020B0604020202020204" pitchFamily="34" charset="0"/>
                <a:cs typeface="Arial" panose="020B0604020202020204" pitchFamily="34" charset="0"/>
              </a:rPr>
              <a:t> </a:t>
            </a:r>
            <a:r>
              <a:rPr lang="en-US" sz="1600" dirty="0" err="1">
                <a:solidFill>
                  <a:schemeClr val="dk1"/>
                </a:solidFill>
                <a:latin typeface="Arial" panose="020B0604020202020204" pitchFamily="34" charset="0"/>
                <a:cs typeface="Arial" panose="020B0604020202020204" pitchFamily="34" charset="0"/>
              </a:rPr>
              <a:t>trình</a:t>
            </a:r>
            <a:endParaRPr sz="1600" b="0" i="0" u="none" strike="noStrike" cap="none" dirty="0">
              <a:solidFill>
                <a:schemeClr val="dk1"/>
              </a:solidFill>
              <a:latin typeface="Arial" panose="020B0604020202020204" pitchFamily="34" charset="0"/>
              <a:ea typeface="Arial"/>
              <a:cs typeface="Arial" panose="020B0604020202020204" pitchFamily="34" charset="0"/>
              <a:sym typeface="Arial"/>
            </a:endParaRPr>
          </a:p>
          <a:p>
            <a:pPr marL="345444" marR="0" lvl="1" indent="-172721" rtl="0">
              <a:lnSpc>
                <a:spcPct val="140000"/>
              </a:lnSpc>
              <a:spcBef>
                <a:spcPts val="0"/>
              </a:spcBef>
              <a:spcAft>
                <a:spcPts val="0"/>
              </a:spcAft>
              <a:buClr>
                <a:srgbClr val="000000"/>
              </a:buClr>
              <a:buSzPts val="1600"/>
              <a:buFont typeface="Arial"/>
              <a:buChar char="•"/>
            </a:pP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IEs: Các </a:t>
            </a:r>
            <a:r>
              <a:rPr lang="en-US" sz="1600" b="0" i="0" u="none" strike="noStrike" cap="none" dirty="0" err="1">
                <a:solidFill>
                  <a:schemeClr val="dk1"/>
                </a:solidFill>
                <a:latin typeface="Arial" panose="020B0604020202020204" pitchFamily="34" charset="0"/>
                <a:ea typeface="Arial"/>
                <a:cs typeface="Arial" panose="020B0604020202020204" pitchFamily="34" charset="0"/>
                <a:sym typeface="Arial"/>
              </a:rPr>
              <a:t>doanh</a:t>
            </a: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 </a:t>
            </a:r>
            <a:r>
              <a:rPr lang="en-US" sz="1600" b="0" i="0" u="none" strike="noStrike" cap="none" dirty="0" err="1">
                <a:solidFill>
                  <a:schemeClr val="dk1"/>
                </a:solidFill>
                <a:latin typeface="Arial" panose="020B0604020202020204" pitchFamily="34" charset="0"/>
                <a:ea typeface="Arial"/>
                <a:cs typeface="Arial" panose="020B0604020202020204" pitchFamily="34" charset="0"/>
                <a:sym typeface="Arial"/>
              </a:rPr>
              <a:t>nghiệp</a:t>
            </a: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 </a:t>
            </a:r>
            <a:r>
              <a:rPr lang="en-US" sz="1600" b="0" i="0" u="none" strike="noStrike" cap="none" dirty="0" err="1">
                <a:solidFill>
                  <a:schemeClr val="dk1"/>
                </a:solidFill>
                <a:latin typeface="Arial" panose="020B0604020202020204" pitchFamily="34" charset="0"/>
                <a:ea typeface="Arial"/>
                <a:cs typeface="Arial" panose="020B0604020202020204" pitchFamily="34" charset="0"/>
                <a:sym typeface="Arial"/>
              </a:rPr>
              <a:t>công</a:t>
            </a:r>
            <a:r>
              <a:rPr lang="en-US" sz="1600" b="0" i="0" u="none" strike="noStrike" cap="none" dirty="0">
                <a:solidFill>
                  <a:schemeClr val="dk1"/>
                </a:solidFill>
                <a:latin typeface="Arial" panose="020B0604020202020204" pitchFamily="34" charset="0"/>
                <a:ea typeface="Arial"/>
                <a:cs typeface="Arial" panose="020B0604020202020204" pitchFamily="34" charset="0"/>
                <a:sym typeface="Arial"/>
              </a:rPr>
              <a:t> </a:t>
            </a:r>
            <a:r>
              <a:rPr lang="en-US" sz="1600" b="0" i="0" u="none" strike="noStrike" cap="none" dirty="0" err="1">
                <a:solidFill>
                  <a:schemeClr val="dk1"/>
                </a:solidFill>
                <a:latin typeface="Arial" panose="020B0604020202020204" pitchFamily="34" charset="0"/>
                <a:ea typeface="Arial"/>
                <a:cs typeface="Arial" panose="020B0604020202020204" pitchFamily="34" charset="0"/>
                <a:sym typeface="Arial"/>
              </a:rPr>
              <a:t>nghiệp</a:t>
            </a:r>
            <a:endParaRPr sz="1600" b="0" i="0" u="none" strike="noStrike" cap="none" dirty="0">
              <a:solidFill>
                <a:schemeClr val="dk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401881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8BEDA-62C9-FC86-F07E-8A290236B5C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4DB7608-4A24-B533-A575-15DCF8DB8B2C}"/>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Cơ</a:t>
            </a:r>
            <a:r>
              <a:rPr lang="en-US" sz="3200" kern="0" dirty="0">
                <a:latin typeface="Cambria"/>
                <a:ea typeface="Cambria"/>
                <a:cs typeface="Cambria"/>
                <a:sym typeface="Cambria"/>
              </a:rPr>
              <a:t> </a:t>
            </a:r>
            <a:r>
              <a:rPr lang="en-US" sz="3200" kern="0" dirty="0" err="1">
                <a:latin typeface="Cambria"/>
                <a:ea typeface="Cambria"/>
                <a:cs typeface="Cambria"/>
                <a:sym typeface="Cambria"/>
              </a:rPr>
              <a:t>chế</a:t>
            </a:r>
            <a:r>
              <a:rPr lang="en-US" sz="3200" kern="0" dirty="0">
                <a:latin typeface="Cambria"/>
                <a:ea typeface="Cambria"/>
                <a:cs typeface="Cambria"/>
                <a:sym typeface="Cambria"/>
              </a:rPr>
              <a:t> </a:t>
            </a:r>
            <a:r>
              <a:rPr lang="en-US" sz="3200" kern="0" dirty="0" err="1">
                <a:latin typeface="Cambria"/>
                <a:ea typeface="Cambria"/>
                <a:cs typeface="Cambria"/>
                <a:sym typeface="Cambria"/>
              </a:rPr>
              <a:t>quỹ</a:t>
            </a:r>
            <a:r>
              <a:rPr lang="en-US" sz="3200" kern="0" dirty="0">
                <a:latin typeface="Cambria"/>
                <a:ea typeface="Cambria"/>
                <a:cs typeface="Cambria"/>
                <a:sym typeface="Cambria"/>
              </a:rPr>
              <a:t> chia </a:t>
            </a:r>
            <a:r>
              <a:rPr lang="en-US" sz="3200" kern="0" dirty="0" err="1">
                <a:latin typeface="Cambria"/>
                <a:ea typeface="Cambria"/>
                <a:cs typeface="Cambria"/>
                <a:sym typeface="Cambria"/>
              </a:rPr>
              <a:t>sẻ</a:t>
            </a:r>
            <a:r>
              <a:rPr lang="en-US" sz="3200" kern="0" dirty="0">
                <a:latin typeface="Cambria"/>
                <a:ea typeface="Cambria"/>
                <a:cs typeface="Cambria"/>
                <a:sym typeface="Cambria"/>
              </a:rPr>
              <a:t> </a:t>
            </a:r>
            <a:r>
              <a:rPr lang="en-US" sz="3200" kern="0" dirty="0" err="1">
                <a:latin typeface="Cambria"/>
                <a:ea typeface="Cambria"/>
                <a:cs typeface="Cambria"/>
                <a:sym typeface="Cambria"/>
              </a:rPr>
              <a:t>rủi</a:t>
            </a:r>
            <a:r>
              <a:rPr lang="en-US" sz="3200" kern="0" dirty="0">
                <a:latin typeface="Cambria"/>
                <a:ea typeface="Cambria"/>
                <a:cs typeface="Cambria"/>
                <a:sym typeface="Cambria"/>
              </a:rPr>
              <a:t> </a:t>
            </a:r>
            <a:r>
              <a:rPr lang="en-US" sz="3200" kern="0" dirty="0" err="1">
                <a:latin typeface="Cambria"/>
                <a:ea typeface="Cambria"/>
                <a:cs typeface="Cambria"/>
                <a:sym typeface="Cambria"/>
              </a:rPr>
              <a:t>ro</a:t>
            </a:r>
            <a:endParaRPr lang="en-US" sz="3200" kern="0" dirty="0">
              <a:latin typeface="Cambria"/>
              <a:ea typeface="Cambria"/>
              <a:cs typeface="Cambria"/>
              <a:sym typeface="Cambria"/>
            </a:endParaRPr>
          </a:p>
        </p:txBody>
      </p:sp>
      <p:sp>
        <p:nvSpPr>
          <p:cNvPr id="5" name="Google Shape;86;p21">
            <a:extLst>
              <a:ext uri="{FF2B5EF4-FFF2-40B4-BE49-F238E27FC236}">
                <a16:creationId xmlns:a16="http://schemas.microsoft.com/office/drawing/2014/main" id="{058BF98F-7134-C6E3-EAB2-B69E15F5FEFD}"/>
              </a:ext>
            </a:extLst>
          </p:cNvPr>
          <p:cNvSpPr txBox="1">
            <a:spLocks/>
          </p:cNvSpPr>
          <p:nvPr/>
        </p:nvSpPr>
        <p:spPr>
          <a:xfrm>
            <a:off x="941166" y="2136457"/>
            <a:ext cx="5718714" cy="4553903"/>
          </a:xfrm>
          <a:prstGeom prst="rect">
            <a:avLst/>
          </a:prstGeom>
          <a:solidFill>
            <a:srgbClr val="004AAD"/>
          </a:solid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l" defTabSz="914400" rtl="0" eaLnBrk="1" fontAlgn="auto" latinLnBrk="0" hangingPunct="1">
              <a:lnSpc>
                <a:spcPct val="130000"/>
              </a:lnSpc>
              <a:spcBef>
                <a:spcPts val="1000"/>
              </a:spcBef>
              <a:spcAft>
                <a:spcPts val="0"/>
              </a:spcAft>
              <a:buClr>
                <a:srgbClr val="FFFFFF"/>
              </a:buClr>
              <a:buSzPct val="151351"/>
              <a:buFont typeface="Arial"/>
              <a:buNone/>
              <a:tabLst/>
              <a:defRPr/>
            </a:pPr>
            <a:r>
              <a:rPr kumimoji="0" lang="vi-VN" sz="2000" b="0" i="0" u="none" strike="noStrike" kern="0" cap="none" spc="0" normalizeH="0" baseline="0" noProof="0">
                <a:ln>
                  <a:noFill/>
                </a:ln>
                <a:solidFill>
                  <a:srgbClr val="FFFFFF"/>
                </a:solidFill>
                <a:effectLst/>
                <a:uLnTx/>
                <a:uFillTx/>
                <a:latin typeface="Arial"/>
                <a:ea typeface="Arial"/>
                <a:cs typeface="Arial"/>
                <a:sym typeface="Arial"/>
              </a:rPr>
              <a:t>Đơn vị thực hiện chương trình (PIE) sẽ phát hành bảo lãnh RSF cho các khoản vay của PFI có mục đích đầu tư cho tiết kiệm năng lượng (Tiểu dự án hợp lệ) của IE hoặc ESCO theo quy định tại Sổ tay Hướng dẫn thực hiện dự án do Bộ Công Thương ban hành.</a:t>
            </a:r>
            <a:endParaRPr kumimoji="0" lang="vi-VN" sz="2800" b="0" i="0" u="none" strike="noStrike" kern="0" cap="none" spc="0" normalizeH="0" baseline="0" noProof="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a:ln>
                  <a:noFill/>
                </a:ln>
                <a:solidFill>
                  <a:srgbClr val="FFFFFF"/>
                </a:solidFill>
                <a:effectLst/>
                <a:uLnTx/>
                <a:uFillTx/>
                <a:latin typeface="Arial"/>
                <a:ea typeface="Arial"/>
                <a:cs typeface="Arial"/>
                <a:sym typeface="Arial"/>
              </a:rPr>
              <a:t>75 triệu USD: </a:t>
            </a:r>
            <a:r>
              <a:rPr kumimoji="0" lang="vi-VN" sz="2000" b="0" i="0" u="none" strike="noStrike" kern="0" cap="none" spc="0" normalizeH="0" baseline="0" noProof="0">
                <a:ln>
                  <a:noFill/>
                </a:ln>
                <a:solidFill>
                  <a:srgbClr val="FFFFFF"/>
                </a:solidFill>
                <a:effectLst/>
                <a:uLnTx/>
                <a:uFillTx/>
                <a:latin typeface="Arial"/>
                <a:ea typeface="Arial"/>
                <a:cs typeface="Arial"/>
                <a:sym typeface="Arial"/>
              </a:rPr>
              <a:t>hạn mức bảo lãnh GCF</a:t>
            </a:r>
            <a:endParaRPr kumimoji="0" lang="vi-VN" sz="2800" b="0" i="0" u="none" strike="noStrike" kern="0" cap="none" spc="0" normalizeH="0" baseline="0" noProof="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a:ln>
                  <a:noFill/>
                </a:ln>
                <a:solidFill>
                  <a:srgbClr val="FFFFFF"/>
                </a:solidFill>
                <a:effectLst/>
                <a:uLnTx/>
                <a:uFillTx/>
                <a:latin typeface="Arial"/>
                <a:ea typeface="Arial"/>
                <a:cs typeface="Arial"/>
                <a:sym typeface="Arial"/>
              </a:rPr>
              <a:t>250.000 USD: </a:t>
            </a:r>
            <a:r>
              <a:rPr kumimoji="0" lang="vi-VN" sz="2000" b="0" i="0" u="none" strike="noStrike" kern="0" cap="none" spc="0" normalizeH="0" baseline="0" noProof="0">
                <a:ln>
                  <a:noFill/>
                </a:ln>
                <a:solidFill>
                  <a:srgbClr val="FFFFFF"/>
                </a:solidFill>
                <a:effectLst/>
                <a:uLnTx/>
                <a:uFillTx/>
                <a:latin typeface="Arial"/>
                <a:ea typeface="Arial"/>
                <a:cs typeface="Arial"/>
                <a:sym typeface="Arial"/>
              </a:rPr>
              <a:t>mức vay tối thiểu </a:t>
            </a:r>
            <a:endParaRPr kumimoji="0" lang="vi-VN" sz="2800" b="0" i="0" u="none" strike="noStrike" kern="0" cap="none" spc="0" normalizeH="0" baseline="0" noProof="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a:ln>
                  <a:noFill/>
                </a:ln>
                <a:solidFill>
                  <a:srgbClr val="FFFFFF"/>
                </a:solidFill>
                <a:effectLst/>
                <a:uLnTx/>
                <a:uFillTx/>
                <a:latin typeface="Arial"/>
                <a:ea typeface="Arial"/>
                <a:cs typeface="Arial"/>
                <a:sym typeface="Arial"/>
              </a:rPr>
              <a:t>312.000 USD </a:t>
            </a:r>
            <a:r>
              <a:rPr kumimoji="0" lang="vi-VN" sz="2000" b="0" i="0" u="none" strike="noStrike" kern="0" cap="none" spc="0" normalizeH="0" baseline="0" noProof="0">
                <a:ln>
                  <a:noFill/>
                </a:ln>
                <a:solidFill>
                  <a:srgbClr val="FFFFFF"/>
                </a:solidFill>
                <a:effectLst/>
                <a:uLnTx/>
                <a:uFillTx/>
                <a:latin typeface="Arial"/>
                <a:ea typeface="Arial"/>
                <a:cs typeface="Arial"/>
                <a:sym typeface="Arial"/>
              </a:rPr>
              <a:t>tổng đầu tư tối thiểu</a:t>
            </a:r>
            <a:endParaRPr kumimoji="0" lang="vi-VN" sz="2800" b="0" i="0" u="none" strike="noStrike" kern="0" cap="none" spc="0" normalizeH="0" baseline="0" noProof="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a:ln>
                  <a:noFill/>
                </a:ln>
                <a:solidFill>
                  <a:srgbClr val="FFFFFF"/>
                </a:solidFill>
                <a:effectLst/>
                <a:uLnTx/>
                <a:uFillTx/>
                <a:latin typeface="Arial"/>
                <a:ea typeface="Arial"/>
                <a:cs typeface="Arial"/>
                <a:sym typeface="Arial"/>
              </a:rPr>
              <a:t>15 năm </a:t>
            </a:r>
            <a:r>
              <a:rPr kumimoji="0" lang="vi-VN" sz="2000" b="0" i="0" u="none" strike="noStrike" kern="0" cap="none" spc="0" normalizeH="0" baseline="0" noProof="0">
                <a:ln>
                  <a:noFill/>
                </a:ln>
                <a:solidFill>
                  <a:srgbClr val="FFFFFF"/>
                </a:solidFill>
                <a:effectLst/>
                <a:uLnTx/>
                <a:uFillTx/>
                <a:latin typeface="Arial"/>
                <a:ea typeface="Arial"/>
                <a:cs typeface="Arial"/>
                <a:sym typeface="Arial"/>
              </a:rPr>
              <a:t>triển khai dự án, phát hành bảo lãnh được trong </a:t>
            </a:r>
            <a:r>
              <a:rPr kumimoji="0" lang="vi-VN" sz="2000" b="1" i="0" u="none" strike="noStrike" kern="0" cap="none" spc="0" normalizeH="0" baseline="0" noProof="0">
                <a:ln>
                  <a:noFill/>
                </a:ln>
                <a:solidFill>
                  <a:srgbClr val="FFFFFF"/>
                </a:solidFill>
                <a:effectLst/>
                <a:uLnTx/>
                <a:uFillTx/>
                <a:latin typeface="Arial"/>
                <a:ea typeface="Arial"/>
                <a:cs typeface="Arial"/>
                <a:sym typeface="Arial"/>
              </a:rPr>
              <a:t>5 năm đầu.</a:t>
            </a:r>
            <a:endParaRPr kumimoji="0" lang="vi-VN" sz="28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grpSp>
        <p:nvGrpSpPr>
          <p:cNvPr id="6" name="Google Shape;88;p21">
            <a:extLst>
              <a:ext uri="{FF2B5EF4-FFF2-40B4-BE49-F238E27FC236}">
                <a16:creationId xmlns:a16="http://schemas.microsoft.com/office/drawing/2014/main" id="{4EDDBB92-E4BD-9463-36AF-837B6DD023C4}"/>
              </a:ext>
            </a:extLst>
          </p:cNvPr>
          <p:cNvGrpSpPr/>
          <p:nvPr/>
        </p:nvGrpSpPr>
        <p:grpSpPr>
          <a:xfrm>
            <a:off x="6659880" y="2064530"/>
            <a:ext cx="4932488" cy="4697756"/>
            <a:chOff x="9466793" y="1210883"/>
            <a:chExt cx="8494792" cy="8401836"/>
          </a:xfrm>
        </p:grpSpPr>
        <p:sp>
          <p:nvSpPr>
            <p:cNvPr id="9" name="Google Shape;89;p21">
              <a:extLst>
                <a:ext uri="{FF2B5EF4-FFF2-40B4-BE49-F238E27FC236}">
                  <a16:creationId xmlns:a16="http://schemas.microsoft.com/office/drawing/2014/main" id="{0D4873C9-F553-7465-42EB-44772D674946}"/>
                </a:ext>
              </a:extLst>
            </p:cNvPr>
            <p:cNvSpPr/>
            <p:nvPr/>
          </p:nvSpPr>
          <p:spPr>
            <a:xfrm>
              <a:off x="9466793" y="1210883"/>
              <a:ext cx="8494792" cy="8401836"/>
            </a:xfrm>
            <a:custGeom>
              <a:avLst/>
              <a:gdLst/>
              <a:ahLst/>
              <a:cxnLst/>
              <a:rect l="l" t="t" r="r" b="b"/>
              <a:pathLst>
                <a:path w="8368673" h="9053828" extrusionOk="0">
                  <a:moveTo>
                    <a:pt x="0" y="0"/>
                  </a:moveTo>
                  <a:lnTo>
                    <a:pt x="8368674" y="0"/>
                  </a:lnTo>
                  <a:lnTo>
                    <a:pt x="8368674" y="9053827"/>
                  </a:lnTo>
                  <a:lnTo>
                    <a:pt x="0" y="9053827"/>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 name="Google Shape;90;p21">
              <a:extLst>
                <a:ext uri="{FF2B5EF4-FFF2-40B4-BE49-F238E27FC236}">
                  <a16:creationId xmlns:a16="http://schemas.microsoft.com/office/drawing/2014/main" id="{01EB1D3C-F118-22E7-53A1-076C1E20E564}"/>
                </a:ext>
              </a:extLst>
            </p:cNvPr>
            <p:cNvSpPr/>
            <p:nvPr/>
          </p:nvSpPr>
          <p:spPr>
            <a:xfrm>
              <a:off x="10532365" y="6151173"/>
              <a:ext cx="6735900" cy="1805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1" name="Google Shape;91;p21" descr="Bắc Á Bank - Ngân hàng Bắc Á - WikiLand">
              <a:extLst>
                <a:ext uri="{FF2B5EF4-FFF2-40B4-BE49-F238E27FC236}">
                  <a16:creationId xmlns:a16="http://schemas.microsoft.com/office/drawing/2014/main" id="{118638D6-BB47-2F91-5B93-2F2BB8E52AB5}"/>
                </a:ext>
              </a:extLst>
            </p:cNvPr>
            <p:cNvPicPr preferRelativeResize="0"/>
            <p:nvPr/>
          </p:nvPicPr>
          <p:blipFill rotWithShape="1">
            <a:blip r:embed="rId3">
              <a:alphaModFix/>
            </a:blip>
            <a:srcRect/>
            <a:stretch/>
          </p:blipFill>
          <p:spPr>
            <a:xfrm>
              <a:off x="14183807" y="6507028"/>
              <a:ext cx="2956853" cy="943226"/>
            </a:xfrm>
            <a:prstGeom prst="rect">
              <a:avLst/>
            </a:prstGeom>
            <a:noFill/>
            <a:ln>
              <a:noFill/>
            </a:ln>
          </p:spPr>
        </p:pic>
        <p:pic>
          <p:nvPicPr>
            <p:cNvPr id="12" name="Google Shape;92;p21" descr="Ý Nghĩa Logo Vietinbank - Ngân hàng Thương mại cổ phần Công Thương Việt Nam">
              <a:extLst>
                <a:ext uri="{FF2B5EF4-FFF2-40B4-BE49-F238E27FC236}">
                  <a16:creationId xmlns:a16="http://schemas.microsoft.com/office/drawing/2014/main" id="{7F08B0C0-23D3-77D6-0674-6AA0CFC81219}"/>
                </a:ext>
              </a:extLst>
            </p:cNvPr>
            <p:cNvPicPr preferRelativeResize="0"/>
            <p:nvPr/>
          </p:nvPicPr>
          <p:blipFill rotWithShape="1">
            <a:blip r:embed="rId4">
              <a:alphaModFix/>
            </a:blip>
            <a:srcRect/>
            <a:stretch/>
          </p:blipFill>
          <p:spPr>
            <a:xfrm>
              <a:off x="10965771" y="6706501"/>
              <a:ext cx="2518775" cy="694714"/>
            </a:xfrm>
            <a:prstGeom prst="rect">
              <a:avLst/>
            </a:prstGeom>
            <a:noFill/>
            <a:ln>
              <a:noFill/>
            </a:ln>
          </p:spPr>
        </p:pic>
      </p:grpSp>
    </p:spTree>
    <p:extLst>
      <p:ext uri="{BB962C8B-B14F-4D97-AF65-F5344CB8AC3E}">
        <p14:creationId xmlns:p14="http://schemas.microsoft.com/office/powerpoint/2010/main" val="3520430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FCC37-9DBA-A3D7-AE50-BD35409D6BD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A8A8588-507D-7F14-651C-3ED527C01C3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Đặc</a:t>
            </a:r>
            <a:r>
              <a:rPr lang="en-US" sz="3200" kern="0" dirty="0">
                <a:latin typeface="Cambria"/>
                <a:ea typeface="Cambria"/>
                <a:cs typeface="Cambria"/>
                <a:sym typeface="Cambria"/>
              </a:rPr>
              <a:t> </a:t>
            </a:r>
            <a:r>
              <a:rPr lang="en-US" sz="3200" kern="0" dirty="0" err="1">
                <a:latin typeface="Cambria"/>
                <a:ea typeface="Cambria"/>
                <a:cs typeface="Cambria"/>
                <a:sym typeface="Cambria"/>
              </a:rPr>
              <a:t>điểm</a:t>
            </a:r>
            <a:r>
              <a:rPr lang="en-US" sz="3200" kern="0" dirty="0">
                <a:latin typeface="Cambria"/>
                <a:ea typeface="Cambria"/>
                <a:cs typeface="Cambria"/>
                <a:sym typeface="Cambria"/>
              </a:rPr>
              <a:t> </a:t>
            </a:r>
            <a:r>
              <a:rPr lang="en-US" sz="3200" kern="0" dirty="0" err="1">
                <a:latin typeface="Cambria"/>
                <a:ea typeface="Cambria"/>
                <a:cs typeface="Cambria"/>
                <a:sym typeface="Cambria"/>
              </a:rPr>
              <a:t>cơ</a:t>
            </a:r>
            <a:r>
              <a:rPr lang="en-US" sz="3200" kern="0" dirty="0">
                <a:latin typeface="Cambria"/>
                <a:ea typeface="Cambria"/>
                <a:cs typeface="Cambria"/>
                <a:sym typeface="Cambria"/>
              </a:rPr>
              <a:t> </a:t>
            </a:r>
            <a:r>
              <a:rPr lang="en-US" sz="3200" kern="0" dirty="0" err="1">
                <a:latin typeface="Cambria"/>
                <a:ea typeface="Cambria"/>
                <a:cs typeface="Cambria"/>
                <a:sym typeface="Cambria"/>
              </a:rPr>
              <a:t>bản</a:t>
            </a:r>
            <a:r>
              <a:rPr lang="en-US" sz="3200" kern="0" dirty="0">
                <a:latin typeface="Cambria"/>
                <a:ea typeface="Cambria"/>
                <a:cs typeface="Cambria"/>
                <a:sym typeface="Cambria"/>
              </a:rPr>
              <a:t> </a:t>
            </a:r>
            <a:r>
              <a:rPr lang="en-US" sz="3200" kern="0" dirty="0" err="1">
                <a:latin typeface="Cambria"/>
                <a:ea typeface="Cambria"/>
                <a:cs typeface="Cambria"/>
                <a:sym typeface="Cambria"/>
              </a:rPr>
              <a:t>của</a:t>
            </a:r>
            <a:r>
              <a:rPr lang="en-US" sz="3200" kern="0" dirty="0">
                <a:latin typeface="Cambria"/>
                <a:ea typeface="Cambria"/>
                <a:cs typeface="Cambria"/>
                <a:sym typeface="Cambria"/>
              </a:rPr>
              <a:t> </a:t>
            </a:r>
            <a:r>
              <a:rPr lang="en-US" sz="3200" kern="0" dirty="0" err="1">
                <a:latin typeface="Cambria"/>
                <a:ea typeface="Cambria"/>
                <a:cs typeface="Cambria"/>
                <a:sym typeface="Cambria"/>
              </a:rPr>
              <a:t>bảo</a:t>
            </a:r>
            <a:r>
              <a:rPr lang="en-US" sz="3200" kern="0" dirty="0">
                <a:latin typeface="Cambria"/>
                <a:ea typeface="Cambria"/>
                <a:cs typeface="Cambria"/>
                <a:sym typeface="Cambria"/>
              </a:rPr>
              <a:t> </a:t>
            </a:r>
            <a:r>
              <a:rPr lang="en-US" sz="3200" kern="0" dirty="0" err="1">
                <a:latin typeface="Cambria"/>
                <a:ea typeface="Cambria"/>
                <a:cs typeface="Cambria"/>
                <a:sym typeface="Cambria"/>
              </a:rPr>
              <a:t>lãnh</a:t>
            </a:r>
            <a:r>
              <a:rPr lang="en-US" sz="3200" kern="0" dirty="0">
                <a:latin typeface="Cambria"/>
                <a:ea typeface="Cambria"/>
                <a:cs typeface="Cambria"/>
                <a:sym typeface="Cambria"/>
              </a:rPr>
              <a:t> RSF</a:t>
            </a:r>
          </a:p>
        </p:txBody>
      </p:sp>
      <p:sp>
        <p:nvSpPr>
          <p:cNvPr id="2" name="Google Shape;98;p22">
            <a:extLst>
              <a:ext uri="{FF2B5EF4-FFF2-40B4-BE49-F238E27FC236}">
                <a16:creationId xmlns:a16="http://schemas.microsoft.com/office/drawing/2014/main" id="{E18F7D4F-BF43-F6B9-CDED-94990D1B1DEE}"/>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Đối tượng được bảo lãnh: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PFI cho vay các Dự án tiết kiệm năng lượng hợp lệ:</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Mức TKNL tối thiểu 10%</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 Chỉ áp dụng với các dự án cải tạo, nâng cấp, mở rộng</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 Chấp nhận các dự án đầu tư NLTT</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Đồng tiền bảo lãnh: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USD hoặc VND tùy thuộc vào đồng tiền của hợp đồng tín dụng giữa PFI và IE/ESCO</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Nguồn vốn PIE sử dụng để thanh toán bảo lãnh RSF: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75 triệu USD cấp bởi GCF</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Tỷ lệ chia sẻ rủi ro: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Bảo lãnh không quá 50% giá trị khoản vay đầu tư cho TKNL do PFI cấp cho IE/ESCO</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Thời hạn bảo lãnh RSF: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Phù hợp với kỳ hạn của khoản vay PFI cho vay IE/ESCO nhưng không quá 10 năm</a:t>
            </a:r>
            <a:endParaRPr kumimoji="0" lang="vi-VN"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610441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E3A18-7720-56CA-C709-F2B326C2F0D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6FFE194-7E99-EF8A-C2F4-237853F2B3B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04;p23">
            <a:extLst>
              <a:ext uri="{FF2B5EF4-FFF2-40B4-BE49-F238E27FC236}">
                <a16:creationId xmlns:a16="http://schemas.microsoft.com/office/drawing/2014/main" id="{7276B0A8-59C9-2EF6-44B3-9D7F1250901B}"/>
              </a:ext>
            </a:extLst>
          </p:cNvPr>
          <p:cNvSpPr txBox="1">
            <a:spLocks/>
          </p:cNvSpPr>
          <p:nvPr/>
        </p:nvSpPr>
        <p:spPr>
          <a:xfrm>
            <a:off x="838200" y="2181225"/>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PIE đóng vai trò trung tâm trong việc thực hiện Quỹ Chia sẻ rủi ro dưới sự giám sát chung của Bộ Công Thương, Ngân hàng Nhà nước Việt Nam.</a:t>
            </a:r>
          </a:p>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Chi tiết các nhiệm vụ như sau:</a:t>
            </a:r>
            <a:endParaRPr kumimoji="0" lang="vi-VN" sz="2000" b="1"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22860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I. Hoàn thiện hồ sơ dự án</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Đàm phán và thực hiện Thỏa thuận thực hiện với Bộ Công Thương, Thỏa thuận bảo lãnh GCF với Ngân hàng Thế giới, và các thỏa thuận bảo lãnh tín dụng RSF với các PFI</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Tuân thủ nghiêm ngặt các điều khoản của IA và GA cũng như các quy định và hướng dẫn trong Sổ tay hướng dẫn thực hiện và khung quản lý rủi ro (xem khung quản lý rủi ro tại Phụ lục 10)</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Đề xuất sửa đổi nội dung Sổ tay hướng dẫn thực hiện trình Bộ Công Thương và Ngân hàng Thế giới phê duyệt. </a:t>
            </a:r>
            <a:endParaRPr kumimoji="0" lang="vi-VN"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882001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6FA1F-BD51-4BE2-A55F-FE168A5CA89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8EB4448-3F88-8B20-5B1C-18A0BF19A9F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10;p24">
            <a:extLst>
              <a:ext uri="{FF2B5EF4-FFF2-40B4-BE49-F238E27FC236}">
                <a16:creationId xmlns:a16="http://schemas.microsoft.com/office/drawing/2014/main" id="{4C9A4DDC-A36B-D3E2-FDE2-74B250F6B207}"/>
              </a:ext>
            </a:extLst>
          </p:cNvPr>
          <p:cNvSpPr txBox="1">
            <a:spLocks/>
          </p:cNvSpPr>
          <p:nvPr/>
        </p:nvSpPr>
        <p:spPr>
          <a:xfrm>
            <a:off x="838200" y="2211705"/>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II. Hỗ trợ các PFI xác định tiểu dự án và xây dựng danh mục tiềm năng</a:t>
            </a:r>
            <a:endParaRPr lang="vi-VN"/>
          </a:p>
          <a:p>
            <a:pPr marL="685800" indent="-457200" algn="just">
              <a:buSzPts val="1800"/>
              <a:buFont typeface="Arial"/>
              <a:buChar char="•"/>
            </a:pPr>
            <a:r>
              <a:rPr lang="vi-VN" sz="2200">
                <a:latin typeface="Arial"/>
                <a:ea typeface="Arial"/>
                <a:cs typeface="Arial"/>
                <a:sym typeface="Arial"/>
              </a:rPr>
              <a:t>Đưa ra hướng dẫn và tư vấn cho các PFI và các IE/ESCO trong việc thực hiện dự án VSUEE; </a:t>
            </a:r>
          </a:p>
          <a:p>
            <a:pPr marL="685800" indent="-457200" algn="just">
              <a:buSzPts val="1800"/>
              <a:buFont typeface="Arial"/>
              <a:buChar char="•"/>
            </a:pPr>
            <a:r>
              <a:rPr lang="vi-VN" sz="2200">
                <a:latin typeface="Arial"/>
                <a:ea typeface="Arial"/>
                <a:cs typeface="Arial"/>
                <a:sym typeface="Arial"/>
              </a:rPr>
              <a:t>Tham gia vào công tác tiếp thị và xác định tiểu dự án cho Quỹ Chia sẻ rủi ro, hỗ trợ các PFI trong các hoạt động xây dựng danh mục tiềm năng của họ khi cần thiết; </a:t>
            </a:r>
          </a:p>
          <a:p>
            <a:pPr marL="685800" indent="-457200" algn="just">
              <a:buSzPts val="1800"/>
              <a:buFont typeface="Arial"/>
              <a:buChar char="•"/>
            </a:pPr>
            <a:r>
              <a:rPr lang="vi-VN" sz="2200">
                <a:latin typeface="Arial"/>
                <a:ea typeface="Arial"/>
                <a:cs typeface="Arial"/>
                <a:sym typeface="Arial"/>
              </a:rPr>
              <a:t>Tạo điều kiện và tổ chức các hoạt động hỗ trợ kỹ thuật và tăng cường năng lực khi được yêu cầu.</a:t>
            </a:r>
            <a:endParaRPr lang="vi-VN" dirty="0"/>
          </a:p>
        </p:txBody>
      </p:sp>
    </p:spTree>
    <p:extLst>
      <p:ext uri="{BB962C8B-B14F-4D97-AF65-F5344CB8AC3E}">
        <p14:creationId xmlns:p14="http://schemas.microsoft.com/office/powerpoint/2010/main" val="3188817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A1F7C-6FC3-8FEF-D7D3-8FDE8AE63D6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DD3B90-75DD-8518-A25E-3DCF772E1EC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4" name="Google Shape;116;p25">
            <a:extLst>
              <a:ext uri="{FF2B5EF4-FFF2-40B4-BE49-F238E27FC236}">
                <a16:creationId xmlns:a16="http://schemas.microsoft.com/office/drawing/2014/main" id="{7771E283-FFB0-1918-7541-83F805178B8B}"/>
              </a:ext>
            </a:extLst>
          </p:cNvPr>
          <p:cNvSpPr txBox="1">
            <a:spLocks/>
          </p:cNvSpPr>
          <p:nvPr/>
        </p:nvSpPr>
        <p:spPr>
          <a:xfrm>
            <a:off x="838200" y="2071867"/>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20000"/>
              </a:lnSpc>
            </a:pPr>
            <a:r>
              <a:rPr lang="vi-VN" sz="2200" b="1" kern="0">
                <a:latin typeface="Arial"/>
                <a:ea typeface="Arial"/>
                <a:cs typeface="Arial"/>
                <a:sym typeface="Arial"/>
              </a:rPr>
              <a:t>III. Phát hành bảo lãnh Quỹ Chia sẻ rủi ro</a:t>
            </a:r>
            <a:r>
              <a:rPr lang="vi-VN" sz="2000" b="1" kern="0">
                <a:latin typeface="Arial"/>
                <a:ea typeface="Arial"/>
                <a:cs typeface="Arial"/>
                <a:sym typeface="Arial"/>
              </a:rPr>
              <a:t> </a:t>
            </a:r>
          </a:p>
          <a:p>
            <a:pPr algn="just">
              <a:lnSpc>
                <a:spcPct val="120000"/>
              </a:lnSpc>
            </a:pPr>
            <a:endParaRPr lang="vi-VN" sz="1900" b="1" kern="0">
              <a:latin typeface="Arial"/>
              <a:ea typeface="Arial"/>
              <a:cs typeface="Arial"/>
              <a:sym typeface="Arial"/>
            </a:endParaRPr>
          </a:p>
          <a:p>
            <a:pPr indent="-341870" algn="just">
              <a:lnSpc>
                <a:spcPct val="120000"/>
              </a:lnSpc>
              <a:spcBef>
                <a:spcPts val="0"/>
              </a:spcBef>
              <a:buSzPts val="1784"/>
              <a:buFont typeface="Arial"/>
              <a:buChar char="•"/>
            </a:pPr>
            <a:r>
              <a:rPr lang="vi-VN" sz="1783" kern="0">
                <a:latin typeface="Arial"/>
                <a:ea typeface="Arial"/>
                <a:cs typeface="Arial"/>
                <a:sym typeface="Arial"/>
              </a:rPr>
              <a:t>Xác minh &amp; tuân thủ: Đảm bảo các bên vay vốn và khoản đầu tư đáp ứng tiêu chí trong Sổ tay hướng dẫn và yêu cầu an toàn môi trường – xã hội (WB).</a:t>
            </a:r>
          </a:p>
          <a:p>
            <a:pPr indent="-341870" algn="just">
              <a:lnSpc>
                <a:spcPct val="120000"/>
              </a:lnSpc>
              <a:spcBef>
                <a:spcPts val="0"/>
              </a:spcBef>
              <a:buSzPts val="1784"/>
              <a:buFont typeface="Arial"/>
              <a:buChar char="•"/>
            </a:pPr>
            <a:r>
              <a:rPr lang="vi-VN" sz="1783" kern="0">
                <a:latin typeface="Arial"/>
                <a:ea typeface="Arial"/>
                <a:cs typeface="Arial"/>
                <a:sym typeface="Arial"/>
              </a:rPr>
              <a:t>Hỗ trợ PFI: Giúp PFI xác định tiểu dự án phù hợp.</a:t>
            </a:r>
          </a:p>
          <a:p>
            <a:pPr indent="-341870" algn="just">
              <a:lnSpc>
                <a:spcPct val="120000"/>
              </a:lnSpc>
              <a:spcBef>
                <a:spcPts val="0"/>
              </a:spcBef>
              <a:buSzPts val="1784"/>
              <a:buFont typeface="Arial"/>
              <a:buChar char="•"/>
            </a:pPr>
            <a:r>
              <a:rPr lang="vi-VN" sz="1783" kern="0">
                <a:latin typeface="Arial"/>
                <a:ea typeface="Arial"/>
                <a:cs typeface="Arial"/>
                <a:sym typeface="Arial"/>
              </a:rPr>
              <a:t>Xem xét hồ sơ: Đánh giá hồ sơ xin bảo lãnh theo tiêu chí, nếu đạt thì phát hành bảo lãnh RSF.</a:t>
            </a:r>
          </a:p>
          <a:p>
            <a:pPr indent="-341870" algn="just">
              <a:lnSpc>
                <a:spcPct val="120000"/>
              </a:lnSpc>
              <a:spcBef>
                <a:spcPts val="0"/>
              </a:spcBef>
              <a:buSzPts val="1784"/>
              <a:buFont typeface="Arial"/>
              <a:buChar char="•"/>
            </a:pPr>
            <a:r>
              <a:rPr lang="vi-VN" sz="1783" kern="0">
                <a:latin typeface="Arial"/>
                <a:ea typeface="Arial"/>
                <a:cs typeface="Arial"/>
                <a:sym typeface="Arial"/>
              </a:rPr>
              <a:t>Yêu cầu môi trường – xã hội: Trước khi phát hành, hồ sơ phải có đầy đủ EIA/EPP/EMP được cơ quan địa phương/WB phê duyệt và đạt tiêu chuẩn WB; PIE theo dõi tuân thủ trong suốt quá trình.</a:t>
            </a:r>
          </a:p>
          <a:p>
            <a:pPr indent="-341870" algn="just">
              <a:lnSpc>
                <a:spcPct val="120000"/>
              </a:lnSpc>
              <a:spcBef>
                <a:spcPts val="0"/>
              </a:spcBef>
              <a:buSzPts val="1784"/>
              <a:buFont typeface="Arial"/>
              <a:buChar char="•"/>
            </a:pPr>
            <a:r>
              <a:rPr lang="vi-VN" sz="1783" kern="0">
                <a:latin typeface="Arial"/>
                <a:ea typeface="Arial"/>
                <a:cs typeface="Arial"/>
                <a:sym typeface="Arial"/>
              </a:rPr>
              <a:t>Đánh giá rủi ro: PIE thẩm định hồ sơ để xác định rủi ro trọng yếu và nhu cầu đánh giá bổ sung.</a:t>
            </a:r>
          </a:p>
          <a:p>
            <a:pPr indent="-341870" algn="just">
              <a:lnSpc>
                <a:spcPct val="120000"/>
              </a:lnSpc>
              <a:spcBef>
                <a:spcPts val="0"/>
              </a:spcBef>
              <a:buSzPts val="1784"/>
              <a:buFont typeface="Arial"/>
              <a:buChar char="•"/>
            </a:pPr>
            <a:r>
              <a:rPr lang="vi-VN" sz="1783" kern="0">
                <a:latin typeface="Arial"/>
                <a:ea typeface="Arial"/>
                <a:cs typeface="Arial"/>
                <a:sym typeface="Arial"/>
              </a:rPr>
              <a:t>Quyết định: PIE phê duyệt hoặc từ chối (nếu từ chối phải nêu rõ lý do).</a:t>
            </a:r>
          </a:p>
          <a:p>
            <a:pPr indent="-341870" algn="just">
              <a:lnSpc>
                <a:spcPct val="120000"/>
              </a:lnSpc>
              <a:spcBef>
                <a:spcPts val="0"/>
              </a:spcBef>
              <a:buSzPts val="1784"/>
              <a:buFont typeface="Arial"/>
              <a:buChar char="•"/>
            </a:pPr>
            <a:r>
              <a:rPr lang="vi-VN" sz="1783" kern="0">
                <a:latin typeface="Arial"/>
                <a:ea typeface="Arial"/>
                <a:cs typeface="Arial"/>
                <a:sym typeface="Arial"/>
              </a:rPr>
              <a:t>Xác định điều khoản: Thiết lập tỷ lệ bảo lãnh, kỳ hạn, cơ cấu bảo lãnh trong phạm vi được phê duyệt.</a:t>
            </a:r>
          </a:p>
          <a:p>
            <a:pPr indent="-335520" algn="just">
              <a:lnSpc>
                <a:spcPct val="120000"/>
              </a:lnSpc>
              <a:spcBef>
                <a:spcPts val="0"/>
              </a:spcBef>
              <a:buSzPts val="1684"/>
              <a:buFont typeface="Arial"/>
              <a:buChar char="•"/>
            </a:pPr>
            <a:r>
              <a:rPr lang="vi-VN" sz="1783" kern="0">
                <a:latin typeface="Arial"/>
                <a:ea typeface="Arial"/>
                <a:cs typeface="Arial"/>
                <a:sym typeface="Arial"/>
              </a:rPr>
              <a:t>Thủ tục pháp lý: Chuẩn bị biểu mẫu, ký Thỏa thuận bảo lãnh khung và Thư bảo lãnh RSF với PFI</a:t>
            </a:r>
            <a:r>
              <a:rPr lang="vi-VN" sz="1683" kern="0">
                <a:latin typeface="Arial"/>
                <a:ea typeface="Arial"/>
                <a:cs typeface="Arial"/>
                <a:sym typeface="Arial"/>
              </a:rPr>
              <a:t>.</a:t>
            </a:r>
          </a:p>
          <a:p>
            <a:pPr indent="0" algn="just">
              <a:lnSpc>
                <a:spcPct val="120000"/>
              </a:lnSpc>
            </a:pPr>
            <a:endParaRPr lang="vi-VN" sz="1900" kern="0" dirty="0">
              <a:latin typeface="Arial"/>
              <a:ea typeface="Arial"/>
              <a:cs typeface="Arial"/>
              <a:sym typeface="Arial"/>
            </a:endParaRPr>
          </a:p>
        </p:txBody>
      </p:sp>
    </p:spTree>
    <p:extLst>
      <p:ext uri="{BB962C8B-B14F-4D97-AF65-F5344CB8AC3E}">
        <p14:creationId xmlns:p14="http://schemas.microsoft.com/office/powerpoint/2010/main" val="2280863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249</TotalTime>
  <Words>1578</Words>
  <Application>Microsoft Office PowerPoint</Application>
  <PresentationFormat>Widescreen</PresentationFormat>
  <Paragraphs>87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Arial</vt:lpstr>
      <vt:lpstr>Calibri</vt:lpstr>
      <vt:lpstr>Cambria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13</cp:revision>
  <dcterms:created xsi:type="dcterms:W3CDTF">2024-10-28T02:26:51Z</dcterms:created>
  <dcterms:modified xsi:type="dcterms:W3CDTF">2025-12-26T07:42:19Z</dcterms:modified>
</cp:coreProperties>
</file>